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265" r:id="rId2"/>
    <p:sldId id="310" r:id="rId3"/>
    <p:sldId id="344" r:id="rId4"/>
    <p:sldId id="315" r:id="rId5"/>
    <p:sldId id="330" r:id="rId6"/>
    <p:sldId id="329" r:id="rId7"/>
    <p:sldId id="331" r:id="rId8"/>
    <p:sldId id="332" r:id="rId9"/>
    <p:sldId id="333" r:id="rId10"/>
    <p:sldId id="334" r:id="rId11"/>
    <p:sldId id="337" r:id="rId12"/>
    <p:sldId id="338" r:id="rId13"/>
    <p:sldId id="341" r:id="rId14"/>
    <p:sldId id="342" r:id="rId15"/>
    <p:sldId id="345" r:id="rId16"/>
    <p:sldId id="339" r:id="rId17"/>
    <p:sldId id="312" r:id="rId18"/>
    <p:sldId id="378" r:id="rId19"/>
    <p:sldId id="360" r:id="rId20"/>
    <p:sldId id="371" r:id="rId21"/>
    <p:sldId id="372" r:id="rId22"/>
    <p:sldId id="375" r:id="rId23"/>
    <p:sldId id="353" r:id="rId24"/>
    <p:sldId id="336" r:id="rId25"/>
    <p:sldId id="346" r:id="rId26"/>
    <p:sldId id="347" r:id="rId27"/>
    <p:sldId id="348" r:id="rId28"/>
    <p:sldId id="374" r:id="rId29"/>
    <p:sldId id="318" r:id="rId30"/>
    <p:sldId id="349" r:id="rId31"/>
    <p:sldId id="350" r:id="rId32"/>
    <p:sldId id="351" r:id="rId33"/>
    <p:sldId id="352" r:id="rId34"/>
    <p:sldId id="354" r:id="rId35"/>
    <p:sldId id="355" r:id="rId36"/>
    <p:sldId id="377" r:id="rId37"/>
    <p:sldId id="369" r:id="rId38"/>
    <p:sldId id="366" r:id="rId39"/>
    <p:sldId id="367" r:id="rId40"/>
    <p:sldId id="368" r:id="rId41"/>
    <p:sldId id="370" r:id="rId42"/>
    <p:sldId id="322" r:id="rId43"/>
    <p:sldId id="319" r:id="rId44"/>
    <p:sldId id="356" r:id="rId45"/>
    <p:sldId id="320" r:id="rId46"/>
    <p:sldId id="376" r:id="rId47"/>
    <p:sldId id="357" r:id="rId48"/>
    <p:sldId id="358" r:id="rId49"/>
    <p:sldId id="359" r:id="rId50"/>
    <p:sldId id="362" r:id="rId51"/>
    <p:sldId id="361" r:id="rId52"/>
    <p:sldId id="363" r:id="rId53"/>
    <p:sldId id="364" r:id="rId54"/>
    <p:sldId id="379" r:id="rId55"/>
    <p:sldId id="311" r:id="rId56"/>
    <p:sldId id="327" r:id="rId57"/>
  </p:sldIdLst>
  <p:sldSz cx="12188825" cy="6858000"/>
  <p:notesSz cx="6858000" cy="9144000"/>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251" autoAdjust="0"/>
    <p:restoredTop sz="85968" autoAdjust="0"/>
  </p:normalViewPr>
  <p:slideViewPr>
    <p:cSldViewPr showGuides="1">
      <p:cViewPr varScale="1">
        <p:scale>
          <a:sx n="101" d="100"/>
          <a:sy n="101" d="100"/>
        </p:scale>
        <p:origin x="1533" y="57"/>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10/4/2018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10/4/2018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a:t>
            </a:fld>
            <a:endParaRPr lang="en-US"/>
          </a:p>
        </p:txBody>
      </p:sp>
    </p:spTree>
    <p:extLst>
      <p:ext uri="{BB962C8B-B14F-4D97-AF65-F5344CB8AC3E}">
        <p14:creationId xmlns:p14="http://schemas.microsoft.com/office/powerpoint/2010/main" val="43672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Setting</a:t>
            </a:r>
            <a:r>
              <a:rPr lang="en-US" baseline="0" dirty="0" smtClean="0"/>
              <a:t> up the problem, we should identify what we know. In this case, we have prior probabilities, which reflect our prior knowledge of how likely we expect a certain class before we actually observe it.</a:t>
            </a:r>
          </a:p>
          <a:p>
            <a:pPr marL="0" indent="0">
              <a:buFontTx/>
              <a:buNone/>
            </a:pPr>
            <a:endParaRPr lang="en-US" baseline="0" dirty="0" smtClean="0"/>
          </a:p>
          <a:p>
            <a:pPr marL="0" indent="0">
              <a:buFontTx/>
              <a:buNone/>
            </a:pPr>
            <a:r>
              <a:rPr lang="en-US" baseline="0" dirty="0" smtClean="0"/>
              <a:t>Perhaps it’s </a:t>
            </a:r>
            <a:r>
              <a:rPr lang="en-US" baseline="0" dirty="0" err="1" smtClean="0"/>
              <a:t>equi</a:t>
            </a:r>
            <a:r>
              <a:rPr lang="en-US" baseline="0" dirty="0" smtClean="0"/>
              <a:t>-probable? Meaning we have equals numbers of both kinds of fish in this region we’re focused on. Or maybe under certain weather conditions, we know we’re going to have more of one than the other. </a:t>
            </a:r>
          </a:p>
          <a:p>
            <a:pPr marL="0" indent="0">
              <a:buFontTx/>
              <a:buNone/>
            </a:pPr>
            <a:endParaRPr lang="en-US" baseline="0"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4231510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one hand, they can come from experiments, which is what we’ll focus on assuming all</a:t>
            </a:r>
            <a:r>
              <a:rPr lang="en-US" baseline="0" dirty="0" smtClean="0"/>
              <a:t> we care about is supervised learning.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3041232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one hand, they can come from experiments, which is what we’ll focus on assuming all</a:t>
            </a:r>
            <a:r>
              <a:rPr lang="en-US" baseline="0" dirty="0" smtClean="0"/>
              <a:t> we care about is supervised learning. </a:t>
            </a:r>
          </a:p>
          <a:p>
            <a:endParaRPr lang="en-US" baseline="0" dirty="0" smtClean="0"/>
          </a:p>
          <a:p>
            <a:r>
              <a:rPr lang="en-US" baseline="0" dirty="0" smtClean="0"/>
              <a:t>From this you then calculate the posterior probabilities.</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872117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Feature</a:t>
            </a:r>
            <a:r>
              <a:rPr lang="en-US" baseline="0" dirty="0" smtClean="0"/>
              <a:t> Spaces and Decision Boundaries -- Simplified</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647802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Points on 1 side of the plane belong to 1 class, and those on the other side belong to a different class, so…</a:t>
            </a:r>
          </a:p>
          <a:p>
            <a:endParaRPr lang="en-US" dirty="0" smtClean="0"/>
          </a:p>
          <a:p>
            <a:endParaRPr lang="en-US" dirty="0" smtClean="0"/>
          </a:p>
          <a:p>
            <a:r>
              <a:rPr lang="en-US" dirty="0" smtClean="0"/>
              <a:t>Most often, the problem is NOT linearly separable, so we either need better features (maybe in a different feature space like wavelet space?), or a non-linear decision boundary</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14</a:t>
            </a:fld>
            <a:endParaRPr lang="en-US"/>
          </a:p>
        </p:txBody>
      </p:sp>
    </p:spTree>
    <p:extLst>
      <p:ext uri="{BB962C8B-B14F-4D97-AF65-F5344CB8AC3E}">
        <p14:creationId xmlns:p14="http://schemas.microsoft.com/office/powerpoint/2010/main" val="434666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determine</a:t>
            </a:r>
            <a:r>
              <a:rPr lang="en-US" baseline="0" dirty="0" smtClean="0"/>
              <a:t> the decision boundary?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4040261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we need to use a transform in order to make the feature space more clearly</a:t>
            </a:r>
            <a:r>
              <a:rPr lang="en-US" baseline="0" dirty="0" smtClean="0"/>
              <a:t> separable?</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16</a:t>
            </a:fld>
            <a:endParaRPr lang="en-US"/>
          </a:p>
        </p:txBody>
      </p:sp>
    </p:spTree>
    <p:extLst>
      <p:ext uri="{BB962C8B-B14F-4D97-AF65-F5344CB8AC3E}">
        <p14:creationId xmlns:p14="http://schemas.microsoft.com/office/powerpoint/2010/main" val="1875940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start with the neuron, the fundamental building block of an MLP. The</a:t>
            </a:r>
            <a:r>
              <a:rPr lang="en-US" baseline="0" dirty="0" smtClean="0"/>
              <a:t> neuron </a:t>
            </a:r>
            <a:r>
              <a:rPr lang="en-US" baseline="0" dirty="0" smtClean="0"/>
              <a:t>transforms the linear function to a non-linear function to allow for more complex solutions</a:t>
            </a:r>
          </a:p>
          <a:p>
            <a:pPr marL="171450" indent="-171450">
              <a:buFontTx/>
              <a:buChar char="-"/>
            </a:pPr>
            <a:endParaRPr lang="en-US" baseline="0" dirty="0" smtClean="0"/>
          </a:p>
          <a:p>
            <a:pPr marL="171450" indent="-171450">
              <a:buFontTx/>
              <a:buChar char="-"/>
            </a:pPr>
            <a:r>
              <a:rPr lang="en-US" baseline="0" dirty="0" smtClean="0"/>
              <a:t>The activation function maps the neuron’s value (a weighted sum of the input features) </a:t>
            </a:r>
          </a:p>
          <a:p>
            <a:pPr marL="171450" indent="-171450">
              <a:buFontTx/>
              <a:buChar char="-"/>
            </a:pPr>
            <a:endParaRPr lang="en-US" baseline="0" dirty="0" smtClean="0"/>
          </a:p>
          <a:p>
            <a:pPr marL="171450" indent="-171450">
              <a:buFontTx/>
              <a:buChar char="-"/>
            </a:pPr>
            <a:r>
              <a:rPr lang="en-US" baseline="0" dirty="0" smtClean="0"/>
              <a:t>Add satellite image example</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24</a:t>
            </a:fld>
            <a:endParaRPr lang="en-US"/>
          </a:p>
        </p:txBody>
      </p:sp>
    </p:spTree>
    <p:extLst>
      <p:ext uri="{BB962C8B-B14F-4D97-AF65-F5344CB8AC3E}">
        <p14:creationId xmlns:p14="http://schemas.microsoft.com/office/powerpoint/2010/main" val="1515462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25</a:t>
            </a:fld>
            <a:endParaRPr lang="en-US"/>
          </a:p>
        </p:txBody>
      </p:sp>
    </p:spTree>
    <p:extLst>
      <p:ext uri="{BB962C8B-B14F-4D97-AF65-F5344CB8AC3E}">
        <p14:creationId xmlns:p14="http://schemas.microsoft.com/office/powerpoint/2010/main" val="2129384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Objective function also called loss function or an energy function.</a:t>
            </a:r>
            <a:r>
              <a:rPr lang="en-US" baseline="0" dirty="0" smtClean="0"/>
              <a:t> It will iteratively determine the error between the actual result and our predicted result. Our goal is to minimize this function.</a:t>
            </a:r>
          </a:p>
          <a:p>
            <a:endParaRPr lang="en-US" baseline="0" dirty="0" smtClean="0"/>
          </a:p>
          <a:p>
            <a:r>
              <a:rPr lang="en-US" baseline="0" dirty="0" smtClean="0"/>
              <a:t>Back-propagation uses the results of the forward pass (where we compute our predictions and training loss) and updates the values of the weights and biases until the objective is minimized.</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26</a:t>
            </a:fld>
            <a:endParaRPr lang="en-US"/>
          </a:p>
        </p:txBody>
      </p:sp>
    </p:spTree>
    <p:extLst>
      <p:ext uri="{BB962C8B-B14F-4D97-AF65-F5344CB8AC3E}">
        <p14:creationId xmlns:p14="http://schemas.microsoft.com/office/powerpoint/2010/main" val="2810908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1781099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Objective function also called loss function.</a:t>
            </a:r>
            <a:r>
              <a:rPr lang="en-US" baseline="0" dirty="0" smtClean="0"/>
              <a:t> It will iteratively determine the error between the actual result and our predicted result. Our goal is to minimize this function.</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27</a:t>
            </a:fld>
            <a:endParaRPr lang="en-US"/>
          </a:p>
        </p:txBody>
      </p:sp>
    </p:spTree>
    <p:extLst>
      <p:ext uri="{BB962C8B-B14F-4D97-AF65-F5344CB8AC3E}">
        <p14:creationId xmlns:p14="http://schemas.microsoft.com/office/powerpoint/2010/main" val="2857215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Assumes steady-state</a:t>
            </a:r>
            <a:r>
              <a:rPr lang="en-US" baseline="0" dirty="0" smtClean="0"/>
              <a:t> conditions</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28</a:t>
            </a:fld>
            <a:endParaRPr lang="en-US"/>
          </a:p>
        </p:txBody>
      </p:sp>
    </p:spTree>
    <p:extLst>
      <p:ext uri="{BB962C8B-B14F-4D97-AF65-F5344CB8AC3E}">
        <p14:creationId xmlns:p14="http://schemas.microsoft.com/office/powerpoint/2010/main" val="3770934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Multiple layers of units</a:t>
            </a:r>
          </a:p>
          <a:p>
            <a:pPr marL="171450" indent="-171450">
              <a:buFontTx/>
              <a:buChar char="-"/>
            </a:pPr>
            <a:r>
              <a:rPr lang="en-US" dirty="0" smtClean="0"/>
              <a:t>Fully</a:t>
            </a:r>
            <a:r>
              <a:rPr lang="en-US" baseline="0" dirty="0" smtClean="0"/>
              <a:t> connected layers is a problem: too many parameters! </a:t>
            </a:r>
            <a:r>
              <a:rPr lang="en-US" dirty="0" smtClean="0"/>
              <a:t>A tremendous number of parameters in the case of images,</a:t>
            </a:r>
            <a:r>
              <a:rPr lang="en-US" baseline="0" dirty="0" smtClean="0"/>
              <a:t> which makes training computationally expensive</a:t>
            </a:r>
          </a:p>
          <a:p>
            <a:pPr marL="171450" indent="-171450">
              <a:buFontTx/>
              <a:buChar char="-"/>
            </a:pPr>
            <a:r>
              <a:rPr lang="en-US" baseline="0" dirty="0" smtClean="0"/>
              <a:t>What’s a better way?</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29</a:t>
            </a:fld>
            <a:endParaRPr lang="en-US"/>
          </a:p>
        </p:txBody>
      </p:sp>
    </p:spTree>
    <p:extLst>
      <p:ext uri="{BB962C8B-B14F-4D97-AF65-F5344CB8AC3E}">
        <p14:creationId xmlns:p14="http://schemas.microsoft.com/office/powerpoint/2010/main" val="3408029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not going to go over the basics of 2-D convolution, and I’m going to assume you understand,</a:t>
            </a:r>
            <a:r>
              <a:rPr lang="en-US" baseline="0" dirty="0" smtClean="0"/>
              <a:t> but in image processing, a convolution performs a filtering operation, depending on the type of kernel you choose. For example, the kernel for an edge detection filter called a Sobel operator looks like this, and would detect edges in each window, 3 x 3. A dot product is performed between the Kernel and each region of the image.</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30</a:t>
            </a:fld>
            <a:endParaRPr lang="en-US"/>
          </a:p>
        </p:txBody>
      </p:sp>
    </p:spTree>
    <p:extLst>
      <p:ext uri="{BB962C8B-B14F-4D97-AF65-F5344CB8AC3E}">
        <p14:creationId xmlns:p14="http://schemas.microsoft.com/office/powerpoint/2010/main" val="1382142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not going to go over the basics of 2-D convolution, and I’m going to assume you understand,</a:t>
            </a:r>
            <a:r>
              <a:rPr lang="en-US" baseline="0" dirty="0" smtClean="0"/>
              <a:t> but in image processing, a convolution performs a filtering operation, depending on the type of kernel you choose. For example, the kernel for an edge detection filter called a Sobel operator looks like this, and would detect edges in each window, 3 x 3.</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31</a:t>
            </a:fld>
            <a:endParaRPr lang="en-US"/>
          </a:p>
        </p:txBody>
      </p:sp>
    </p:spTree>
    <p:extLst>
      <p:ext uri="{BB962C8B-B14F-4D97-AF65-F5344CB8AC3E}">
        <p14:creationId xmlns:p14="http://schemas.microsoft.com/office/powerpoint/2010/main" val="1061721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Downsampling</a:t>
            </a:r>
            <a:r>
              <a:rPr lang="en-US" baseline="0" dirty="0" smtClean="0"/>
              <a:t> layers reduces the resolution to save computational time and space. Since it does perform </a:t>
            </a:r>
            <a:r>
              <a:rPr lang="en-US" baseline="0" dirty="0" err="1" smtClean="0"/>
              <a:t>downsampling</a:t>
            </a:r>
            <a:r>
              <a:rPr lang="en-US" baseline="0" dirty="0" smtClean="0"/>
              <a:t>, you have to be careful how many </a:t>
            </a:r>
            <a:r>
              <a:rPr lang="en-US" baseline="0" dirty="0" err="1" smtClean="0"/>
              <a:t>downsampling</a:t>
            </a:r>
            <a:r>
              <a:rPr lang="en-US" baseline="0" dirty="0" smtClean="0"/>
              <a:t> layers you include and be sure to place them strategically.</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32</a:t>
            </a:fld>
            <a:endParaRPr lang="en-US"/>
          </a:p>
        </p:txBody>
      </p:sp>
    </p:spTree>
    <p:extLst>
      <p:ext uri="{BB962C8B-B14F-4D97-AF65-F5344CB8AC3E}">
        <p14:creationId xmlns:p14="http://schemas.microsoft.com/office/powerpoint/2010/main" val="2568239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intuitive reasoning behind this layer is that once we know that a specific feature is in the original input volume (there will be a high activation value), its exact location is not as important as its relative location to the other features. As you can imagine, this layer drastically reduces the spatial dimension (the length and the width change but not the depth) of the input volume. This serves two main purposes. The first is that the amount of parameters or weights is reduced by 75%, thus lessening the computation cost. The second is that it will control </a:t>
            </a:r>
            <a:r>
              <a:rPr lang="en-US" sz="1200" b="1" i="0" kern="1200" dirty="0" smtClean="0">
                <a:solidFill>
                  <a:schemeClr val="tx1"/>
                </a:solidFill>
                <a:effectLst/>
                <a:latin typeface="+mn-lt"/>
                <a:ea typeface="+mn-ea"/>
                <a:cs typeface="+mn-cs"/>
              </a:rPr>
              <a:t>overfitting</a:t>
            </a:r>
            <a:r>
              <a:rPr lang="en-US" sz="1200" b="0" i="0" kern="1200" dirty="0" smtClean="0">
                <a:solidFill>
                  <a:schemeClr val="tx1"/>
                </a:solidFill>
                <a:effectLst/>
                <a:latin typeface="+mn-lt"/>
                <a:ea typeface="+mn-ea"/>
                <a:cs typeface="+mn-cs"/>
              </a:rPr>
              <a:t>. This term refers to when a model is so tuned to the training examples that it is not able to generalize well for the validation and test sets. A symptom of overfitting is having a model that gets 100% or 99% on the training set, but only 50% on the test data.</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34</a:t>
            </a:fld>
            <a:endParaRPr lang="en-US"/>
          </a:p>
        </p:txBody>
      </p:sp>
    </p:spTree>
    <p:extLst>
      <p:ext uri="{BB962C8B-B14F-4D97-AF65-F5344CB8AC3E}">
        <p14:creationId xmlns:p14="http://schemas.microsoft.com/office/powerpoint/2010/main" val="427228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layer basically takes an input volume (whatever the output is of the </a:t>
            </a:r>
            <a:r>
              <a:rPr lang="en-US" sz="1200" b="0" i="0" kern="1200" dirty="0" err="1" smtClean="0">
                <a:solidFill>
                  <a:schemeClr val="tx1"/>
                </a:solidFill>
                <a:effectLst/>
                <a:latin typeface="+mn-lt"/>
                <a:ea typeface="+mn-ea"/>
                <a:cs typeface="+mn-cs"/>
              </a:rPr>
              <a:t>conv</a:t>
            </a:r>
            <a:r>
              <a:rPr lang="en-US" sz="1200" b="0" i="0" kern="1200" dirty="0" smtClean="0">
                <a:solidFill>
                  <a:schemeClr val="tx1"/>
                </a:solidFill>
                <a:effectLst/>
                <a:latin typeface="+mn-lt"/>
                <a:ea typeface="+mn-ea"/>
                <a:cs typeface="+mn-cs"/>
              </a:rPr>
              <a:t> or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or pool layer preceding it) and outputs an N dimensional vector where N is the number of classes that the program has to choose from.</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35</a:t>
            </a:fld>
            <a:endParaRPr lang="en-US"/>
          </a:p>
        </p:txBody>
      </p:sp>
    </p:spTree>
    <p:extLst>
      <p:ext uri="{BB962C8B-B14F-4D97-AF65-F5344CB8AC3E}">
        <p14:creationId xmlns:p14="http://schemas.microsoft.com/office/powerpoint/2010/main" val="486706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What </a:t>
            </a:r>
            <a:r>
              <a:rPr lang="en-US" dirty="0" err="1" smtClean="0"/>
              <a:t>feautres</a:t>
            </a:r>
            <a:r>
              <a:rPr lang="en-US" dirty="0" smtClean="0"/>
              <a:t> you choose depend on the characteristics of the problem domain</a:t>
            </a:r>
          </a:p>
          <a:p>
            <a:pPr marL="171450" indent="-171450">
              <a:buFontTx/>
              <a:buChar char="-"/>
            </a:pPr>
            <a:r>
              <a:rPr lang="en-US" dirty="0" smtClean="0"/>
              <a:t>What model you select mainly depends on the characteristics of the problem domain as well</a:t>
            </a:r>
          </a:p>
          <a:p>
            <a:pPr marL="171450" indent="-171450">
              <a:buFontTx/>
              <a:buChar char="-"/>
            </a:pPr>
            <a:r>
              <a:rPr lang="en-US" dirty="0" smtClean="0"/>
              <a:t>So many options, but you should also consider speed, memory, scalability of training data, ease of implementation, ease of </a:t>
            </a:r>
            <a:r>
              <a:rPr lang="en-US" dirty="0" err="1" smtClean="0"/>
              <a:t>hyperparameter</a:t>
            </a:r>
            <a:r>
              <a:rPr lang="en-US" dirty="0" smtClean="0"/>
              <a:t> training</a:t>
            </a:r>
          </a:p>
          <a:p>
            <a:pPr marL="171450" indent="-171450">
              <a:buFontTx/>
              <a:buChar char="-"/>
            </a:pPr>
            <a:r>
              <a:rPr lang="en-US" dirty="0" smtClean="0"/>
              <a:t>In the end, it</a:t>
            </a:r>
            <a:r>
              <a:rPr lang="en-US" baseline="0" dirty="0" smtClean="0"/>
              <a:t> is a cycle because as you evaluate your model, you’ll find you will need to perform educated tweaks to other parts of the this cycle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43</a:t>
            </a:fld>
            <a:endParaRPr lang="en-US"/>
          </a:p>
        </p:txBody>
      </p:sp>
    </p:spTree>
    <p:extLst>
      <p:ext uri="{BB962C8B-B14F-4D97-AF65-F5344CB8AC3E}">
        <p14:creationId xmlns:p14="http://schemas.microsoft.com/office/powerpoint/2010/main" val="2530606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Especially important when working with satellite remote sensing data</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45</a:t>
            </a:fld>
            <a:endParaRPr lang="en-US"/>
          </a:p>
        </p:txBody>
      </p:sp>
    </p:spTree>
    <p:extLst>
      <p:ext uri="{BB962C8B-B14F-4D97-AF65-F5344CB8AC3E}">
        <p14:creationId xmlns:p14="http://schemas.microsoft.com/office/powerpoint/2010/main" val="713753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4195504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Typically the statistics</a:t>
            </a:r>
            <a:r>
              <a:rPr lang="en-US" baseline="0" dirty="0" smtClean="0"/>
              <a:t> learned for a small batch of the training set will be the same over the whole training set</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49</a:t>
            </a:fld>
            <a:endParaRPr lang="en-US"/>
          </a:p>
        </p:txBody>
      </p:sp>
    </p:spTree>
    <p:extLst>
      <p:ext uri="{BB962C8B-B14F-4D97-AF65-F5344CB8AC3E}">
        <p14:creationId xmlns:p14="http://schemas.microsoft.com/office/powerpoint/2010/main" val="31828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50</a:t>
            </a:fld>
            <a:endParaRPr lang="en-US"/>
          </a:p>
        </p:txBody>
      </p:sp>
    </p:spTree>
    <p:extLst>
      <p:ext uri="{BB962C8B-B14F-4D97-AF65-F5344CB8AC3E}">
        <p14:creationId xmlns:p14="http://schemas.microsoft.com/office/powerpoint/2010/main" val="2877530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Adjust images: rotate, flip horizontally, flip vertically – but there’s a caveat to this. You have to be careful when considering the imaging geometry.</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51</a:t>
            </a:fld>
            <a:endParaRPr lang="en-US"/>
          </a:p>
        </p:txBody>
      </p:sp>
    </p:spTree>
    <p:extLst>
      <p:ext uri="{BB962C8B-B14F-4D97-AF65-F5344CB8AC3E}">
        <p14:creationId xmlns:p14="http://schemas.microsoft.com/office/powerpoint/2010/main" val="1388940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The basic set concepts</a:t>
            </a:r>
            <a:r>
              <a:rPr lang="en-US" baseline="0" dirty="0" smtClean="0"/>
              <a:t> of this theory are: 1) the world has a certain number of states, or classes, drawn from a state or class random variable Y. We have an observer who measures observations, or features, drawn from a random process x</a:t>
            </a:r>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622141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The observer uses these observations of features X</a:t>
            </a:r>
            <a:r>
              <a:rPr lang="en-US" baseline="0" dirty="0" smtClean="0"/>
              <a:t> to make decisions about the classes, Y, using a decision function.</a:t>
            </a:r>
          </a:p>
          <a:p>
            <a:pPr marL="0" indent="0">
              <a:buFontTx/>
              <a:buNone/>
            </a:pPr>
            <a:endParaRPr lang="en-US" dirty="0" smtClean="0"/>
          </a:p>
          <a:p>
            <a:pPr marL="0" indent="0">
              <a:buFontTx/>
              <a:buNone/>
            </a:pPr>
            <a:r>
              <a:rPr lang="en-US" dirty="0" smtClean="0"/>
              <a:t>Given our prediction, we need to evaluate how good our decision was, so we use a loss</a:t>
            </a:r>
            <a:r>
              <a:rPr lang="en-US" baseline="0" dirty="0" smtClean="0"/>
              <a:t> function, which determines the cost of deciding for </a:t>
            </a:r>
            <a:r>
              <a:rPr lang="en-US" baseline="0" dirty="0" err="1" smtClean="0"/>
              <a:t>y_p</a:t>
            </a:r>
            <a:r>
              <a:rPr lang="en-US" baseline="0" dirty="0" smtClean="0"/>
              <a:t> when the true class or state is y (which would be 0 if there was no error, but more than 0, otherwise – AKA zero-one loss function). So ultimately, our goal is to determine the optimal decision function for this loss, which depends on the kind of problem we’re trying to solve.</a:t>
            </a:r>
          </a:p>
          <a:p>
            <a:pPr marL="0" indent="0">
              <a:buFontTx/>
              <a:buNone/>
            </a:pPr>
            <a:endParaRPr lang="en-US" baseline="0" dirty="0" smtClean="0"/>
          </a:p>
          <a:p>
            <a:pPr marL="0" indent="0">
              <a:buFontTx/>
              <a:buNone/>
            </a:pPr>
            <a:r>
              <a:rPr lang="en-US" dirty="0" smtClean="0"/>
              <a:t>Let’s say our</a:t>
            </a:r>
            <a:r>
              <a:rPr lang="en-US" baseline="0" dirty="0" smtClean="0"/>
              <a:t> observer wants to classify </a:t>
            </a:r>
            <a:endParaRPr lang="en-US" dirty="0" smtClean="0"/>
          </a:p>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3481647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We assume our world contains only 2</a:t>
            </a:r>
            <a:r>
              <a:rPr lang="en-US" baseline="0" dirty="0" smtClean="0"/>
              <a:t> classes of fish</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2850370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Setting</a:t>
            </a:r>
            <a:r>
              <a:rPr lang="en-US" baseline="0" dirty="0" smtClean="0"/>
              <a:t> up the problem, we should identify what we know. In this case, we have prior probabilities, which reflect our prior knowledge of how likely we expect a certain class before we actually observe it.</a:t>
            </a:r>
          </a:p>
          <a:p>
            <a:pPr marL="0" indent="0">
              <a:buFontTx/>
              <a:buNone/>
            </a:pPr>
            <a:endParaRPr lang="en-US" baseline="0" dirty="0" smtClean="0"/>
          </a:p>
          <a:p>
            <a:pPr marL="0" indent="0">
              <a:buFontTx/>
              <a:buNone/>
            </a:pPr>
            <a:r>
              <a:rPr lang="en-US" baseline="0" dirty="0" smtClean="0"/>
              <a:t>Perhaps it’s </a:t>
            </a:r>
            <a:r>
              <a:rPr lang="en-US" baseline="0" dirty="0" err="1" smtClean="0"/>
              <a:t>equiprobable</a:t>
            </a:r>
            <a:r>
              <a:rPr lang="en-US" baseline="0" dirty="0" smtClean="0"/>
              <a:t>? Meaning we have equals numbers of both kinds of fish in this region we’re focused on. Or maybe under certain weather conditions, we know we’re going to have more of one than the other. </a:t>
            </a:r>
          </a:p>
          <a:p>
            <a:pPr marL="0" indent="0">
              <a:buFontTx/>
              <a:buNone/>
            </a:pPr>
            <a:endParaRPr lang="en-US" baseline="0"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1485469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Setting</a:t>
            </a:r>
            <a:r>
              <a:rPr lang="en-US" baseline="0" dirty="0" smtClean="0"/>
              <a:t> up the problem, we should identify what we know. In this case, we have prior probabilities, which reflect our prior knowledge of how likely we expect a certain class before we actually observe it.</a:t>
            </a:r>
          </a:p>
          <a:p>
            <a:pPr marL="0" indent="0">
              <a:buFontTx/>
              <a:buNone/>
            </a:pPr>
            <a:endParaRPr lang="en-US" baseline="0" dirty="0" smtClean="0"/>
          </a:p>
          <a:p>
            <a:pPr marL="0" indent="0">
              <a:buFontTx/>
              <a:buNone/>
            </a:pPr>
            <a:r>
              <a:rPr lang="en-US" baseline="0" dirty="0" smtClean="0"/>
              <a:t>Perhaps it’s </a:t>
            </a:r>
            <a:r>
              <a:rPr lang="en-US" baseline="0" dirty="0" err="1" smtClean="0"/>
              <a:t>equi</a:t>
            </a:r>
            <a:r>
              <a:rPr lang="en-US" baseline="0" dirty="0" smtClean="0"/>
              <a:t>-probable? Meaning we have equals numbers of both kinds of fish in this region we’re focused on. Or maybe under certain weather conditions, we know we’re going to have more of one than the other. </a:t>
            </a:r>
          </a:p>
          <a:p>
            <a:pPr marL="0" indent="0">
              <a:buFontTx/>
              <a:buNone/>
            </a:pPr>
            <a:endParaRPr lang="en-US" baseline="0"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3514637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Then we want to find the posterior probability</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604990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10/4/2018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10/4/2018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10/4/2018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10/4/2018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10/4/2018</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10/4/2018</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10/4/2018</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10/4/2018</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10/4/2018</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10/4/2018</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10/4/2018</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hhunter@miami.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2.png"/><Relationship Id="rId3" Type="http://schemas.openxmlformats.org/officeDocument/2006/relationships/image" Target="../media/image12.jpeg"/><Relationship Id="rId7" Type="http://schemas.openxmlformats.org/officeDocument/2006/relationships/image" Target="../media/image31.png"/><Relationship Id="rId12" Type="http://schemas.openxmlformats.org/officeDocument/2006/relationships/image" Target="../media/image48.png"/><Relationship Id="rId2" Type="http://schemas.openxmlformats.org/officeDocument/2006/relationships/notesSlide" Target="../notesSlides/notesSlide10.xml"/><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47.png"/><Relationship Id="rId5" Type="http://schemas.openxmlformats.org/officeDocument/2006/relationships/image" Target="../media/image13.jpeg"/><Relationship Id="rId15" Type="http://schemas.openxmlformats.org/officeDocument/2006/relationships/image" Target="../media/image34.png"/><Relationship Id="rId10" Type="http://schemas.openxmlformats.org/officeDocument/2006/relationships/image" Target="../media/image46.png"/><Relationship Id="rId4" Type="http://schemas.openxmlformats.org/officeDocument/2006/relationships/image" Target="../media/image28.png"/><Relationship Id="rId9" Type="http://schemas.openxmlformats.org/officeDocument/2006/relationships/image" Target="../media/image38.pn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2.jpeg"/><Relationship Id="rId7"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13.jpeg"/><Relationship Id="rId10" Type="http://schemas.openxmlformats.org/officeDocument/2006/relationships/image" Target="../media/image57.png"/><Relationship Id="rId4" Type="http://schemas.openxmlformats.org/officeDocument/2006/relationships/image" Target="../media/image41.png"/><Relationship Id="rId9"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3.png"/><Relationship Id="rId3" Type="http://schemas.openxmlformats.org/officeDocument/2006/relationships/image" Target="../media/image12.jpeg"/><Relationship Id="rId7" Type="http://schemas.openxmlformats.org/officeDocument/2006/relationships/image" Target="../media/image54.png"/><Relationship Id="rId12" Type="http://schemas.openxmlformats.org/officeDocument/2006/relationships/image" Target="../media/image62.png"/><Relationship Id="rId17" Type="http://schemas.openxmlformats.org/officeDocument/2006/relationships/image" Target="../media/image66.png"/><Relationship Id="rId2" Type="http://schemas.openxmlformats.org/officeDocument/2006/relationships/notesSlide" Target="../notesSlides/notesSlide12.xml"/><Relationship Id="rId16"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61.png"/><Relationship Id="rId5" Type="http://schemas.openxmlformats.org/officeDocument/2006/relationships/image" Target="../media/image13.jpeg"/><Relationship Id="rId15" Type="http://schemas.microsoft.com/office/2007/relationships/hdphoto" Target="../media/hdphoto2.wdp"/><Relationship Id="rId10" Type="http://schemas.openxmlformats.org/officeDocument/2006/relationships/image" Target="../media/image60.png"/><Relationship Id="rId4" Type="http://schemas.openxmlformats.org/officeDocument/2006/relationships/image" Target="../media/image41.png"/><Relationship Id="rId9" Type="http://schemas.openxmlformats.org/officeDocument/2006/relationships/image" Target="../media/image59.png"/><Relationship Id="rId1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6.png"/><Relationship Id="rId7"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8.png"/><Relationship Id="rId4" Type="http://schemas.microsoft.com/office/2007/relationships/hdphoto" Target="../media/hdphoto2.wdp"/><Relationship Id="rId9" Type="http://schemas.openxmlformats.org/officeDocument/2006/relationships/image" Target="../media/image7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51.png"/><Relationship Id="rId3" Type="http://schemas.openxmlformats.org/officeDocument/2006/relationships/image" Target="../media/image50.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220.png"/><Relationship Id="rId9" Type="http://schemas.openxmlformats.org/officeDocument/2006/relationships/image" Target="../media/image80.pn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26.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11.png"/><Relationship Id="rId3" Type="http://schemas.openxmlformats.org/officeDocument/2006/relationships/image" Target="../media/image270.png"/><Relationship Id="rId7"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2.png"/><Relationship Id="rId10" Type="http://schemas.openxmlformats.org/officeDocument/2006/relationships/image" Target="../media/image100.png"/><Relationship Id="rId4" Type="http://schemas.openxmlformats.org/officeDocument/2006/relationships/image" Target="../media/image110.png"/><Relationship Id="rId9" Type="http://schemas.openxmlformats.org/officeDocument/2006/relationships/image" Target="../media/image99.png"/></Relationships>
</file>

<file path=ppt/slides/_rels/slide27.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74.png"/><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6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8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7.jpe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microsoft.com/office/2007/relationships/hdphoto" Target="../media/hdphoto1.wdp"/><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0.jpeg"/><Relationship Id="rId4" Type="http://schemas.openxmlformats.org/officeDocument/2006/relationships/image" Target="../media/image119.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cs231n.github.io/" TargetMode="External"/><Relationship Id="rId2" Type="http://schemas.openxmlformats.org/officeDocument/2006/relationships/hyperlink" Target="http://www.coursera.org/" TargetMode="External"/><Relationship Id="rId1" Type="http://schemas.openxmlformats.org/officeDocument/2006/relationships/slideLayout" Target="../slideLayouts/slideLayout2.xml"/><Relationship Id="rId4" Type="http://schemas.openxmlformats.org/officeDocument/2006/relationships/hyperlink" Target="https://developers.google.com/machine-learning/crash-cours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1.jp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7.png"/><Relationship Id="rId3" Type="http://schemas.openxmlformats.org/officeDocument/2006/relationships/image" Target="../media/image12.jpeg"/><Relationship Id="rId7" Type="http://schemas.openxmlformats.org/officeDocument/2006/relationships/image" Target="../media/image31.png"/><Relationship Id="rId12"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22.png"/><Relationship Id="rId5" Type="http://schemas.openxmlformats.org/officeDocument/2006/relationships/image" Target="../media/image13.jpeg"/><Relationship Id="rId10" Type="http://schemas.openxmlformats.org/officeDocument/2006/relationships/image" Target="../media/image21.png"/><Relationship Id="rId4" Type="http://schemas.openxmlformats.org/officeDocument/2006/relationships/image" Target="../media/image28.png"/><Relationship Id="rId9" Type="http://schemas.openxmlformats.org/officeDocument/2006/relationships/image" Target="../media/image20.png"/><Relationship Id="rId14"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2.jpeg"/><Relationship Id="rId7" Type="http://schemas.openxmlformats.org/officeDocument/2006/relationships/image" Target="../media/image31.png"/><Relationship Id="rId12"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27.png"/><Relationship Id="rId5" Type="http://schemas.openxmlformats.org/officeDocument/2006/relationships/image" Target="../media/image13.jpeg"/><Relationship Id="rId10" Type="http://schemas.openxmlformats.org/officeDocument/2006/relationships/image" Target="../media/image40.png"/><Relationship Id="rId4" Type="http://schemas.openxmlformats.org/officeDocument/2006/relationships/image" Target="../media/image28.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2.jpeg"/><Relationship Id="rId7" Type="http://schemas.openxmlformats.org/officeDocument/2006/relationships/image" Target="../media/image31.png"/><Relationship Id="rId12"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44.png"/><Relationship Id="rId5" Type="http://schemas.openxmlformats.org/officeDocument/2006/relationships/image" Target="../media/image13.jpeg"/><Relationship Id="rId10"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3624" y="990600"/>
            <a:ext cx="9297987" cy="2895600"/>
          </a:xfrm>
        </p:spPr>
        <p:txBody>
          <a:bodyPr/>
          <a:lstStyle/>
          <a:p>
            <a:r>
              <a:rPr lang="en-US" dirty="0" smtClean="0"/>
              <a:t>Applying Machine Learning to Satellite Remote Sensing Data</a:t>
            </a:r>
            <a:endParaRPr lang="en-US" dirty="0"/>
          </a:p>
        </p:txBody>
      </p:sp>
      <p:sp>
        <p:nvSpPr>
          <p:cNvPr id="4" name="Subtitle 3"/>
          <p:cNvSpPr>
            <a:spLocks noGrp="1"/>
          </p:cNvSpPr>
          <p:nvPr>
            <p:ph type="subTitle" idx="1"/>
          </p:nvPr>
        </p:nvSpPr>
        <p:spPr>
          <a:xfrm>
            <a:off x="1065213" y="4267200"/>
            <a:ext cx="8229600" cy="1752600"/>
          </a:xfrm>
        </p:spPr>
        <p:txBody>
          <a:bodyPr>
            <a:noAutofit/>
          </a:bodyPr>
          <a:lstStyle/>
          <a:p>
            <a:r>
              <a:rPr lang="it-IT" sz="1800" dirty="0" smtClean="0"/>
              <a:t>Heather Hunter</a:t>
            </a:r>
          </a:p>
          <a:p>
            <a:r>
              <a:rPr lang="it-IT" sz="1800" dirty="0" smtClean="0"/>
              <a:t>Phd student</a:t>
            </a:r>
          </a:p>
          <a:p>
            <a:r>
              <a:rPr lang="it-IT" sz="1800" dirty="0" smtClean="0"/>
              <a:t>Applied marine physics</a:t>
            </a:r>
          </a:p>
          <a:p>
            <a:r>
              <a:rPr lang="it-IT" sz="1800" dirty="0" smtClean="0">
                <a:hlinkClick r:id="rId3"/>
              </a:rPr>
              <a:t>hhunter@miami.edu</a:t>
            </a:r>
            <a:endParaRPr lang="it-IT" sz="1800" dirty="0" smtClean="0"/>
          </a:p>
          <a:p>
            <a:endParaRPr lang="it-IT" sz="1800" dirty="0" smtClean="0"/>
          </a:p>
          <a:p>
            <a:endParaRPr lang="it-IT" sz="1800" dirty="0" smtClean="0"/>
          </a:p>
          <a:p>
            <a:endParaRPr lang="it-IT" sz="1800" dirty="0"/>
          </a:p>
          <a:p>
            <a:r>
              <a:rPr lang="it-IT" sz="1800" dirty="0" smtClean="0"/>
              <a:t>Lunch Bytes</a:t>
            </a:r>
          </a:p>
          <a:p>
            <a:r>
              <a:rPr lang="it-IT" sz="1800" dirty="0" smtClean="0"/>
              <a:t>October 5, 2018</a:t>
            </a:r>
            <a:endParaRPr lang="it-IT" sz="1800"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601199" cy="1371600"/>
          </a:xfrm>
        </p:spPr>
        <p:txBody>
          <a:bodyPr/>
          <a:lstStyle/>
          <a:p>
            <a:r>
              <a:rPr lang="en-US" dirty="0" smtClean="0"/>
              <a:t>An Oversimplified Example: Decision Rule</a:t>
            </a:r>
            <a:endParaRPr lang="en-US"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091" y="2598446"/>
            <a:ext cx="1157322" cy="869745"/>
          </a:xfrm>
          <a:prstGeom prst="rect">
            <a:avLst/>
          </a:prstGeom>
          <a:ln w="28575">
            <a:solidFill>
              <a:schemeClr val="tx1">
                <a:lumMod val="95000"/>
              </a:schemeClr>
            </a:solidFill>
          </a:ln>
        </p:spPr>
      </p:pic>
      <mc:AlternateContent xmlns:mc="http://schemas.openxmlformats.org/markup-compatibility/2006" xmlns:a14="http://schemas.microsoft.com/office/drawing/2010/main">
        <mc:Choice Requires="a14">
          <p:sp>
            <p:nvSpPr>
              <p:cNvPr id="4" name="TextBox 3"/>
              <p:cNvSpPr txBox="1"/>
              <p:nvPr/>
            </p:nvSpPr>
            <p:spPr>
              <a:xfrm>
                <a:off x="1141412" y="2120550"/>
                <a:ext cx="1128335" cy="4070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𝒀</m:t>
                      </m:r>
                      <m:r>
                        <a:rPr lang="en-US" sz="2000" b="1" i="1" smtClean="0">
                          <a:latin typeface="Cambria Math" panose="02040503050406030204" pitchFamily="18" charset="0"/>
                          <a:ea typeface="Cambria Math" panose="02040503050406030204" pitchFamily="18" charset="0"/>
                        </a:rPr>
                        <m:t>∈</m:t>
                      </m:r>
                      <m:sSup>
                        <m:sSupPr>
                          <m:ctrlPr>
                            <a:rPr lang="en-US" sz="2000" b="1" i="1" smtClean="0">
                              <a:latin typeface="Cambria Math" panose="02040503050406030204" pitchFamily="18" charset="0"/>
                              <a:ea typeface="Cambria Math" panose="02040503050406030204" pitchFamily="18" charset="0"/>
                            </a:rPr>
                          </m:ctrlPr>
                        </m:sSupPr>
                        <m:e>
                          <m:r>
                            <a:rPr lang="en-US" sz="2000" b="1" i="1" smtClean="0">
                              <a:latin typeface="Cambria Math" panose="02040503050406030204" pitchFamily="18" charset="0"/>
                              <a:ea typeface="Cambria Math" panose="02040503050406030204" pitchFamily="18" charset="0"/>
                            </a:rPr>
                            <m:t>ℝ</m:t>
                          </m:r>
                        </m:e>
                        <m:sup>
                          <m:r>
                            <a:rPr lang="en-US" sz="2000" b="1" i="1" smtClean="0">
                              <a:latin typeface="Cambria Math" panose="02040503050406030204" pitchFamily="18" charset="0"/>
                              <a:ea typeface="Cambria Math" panose="02040503050406030204" pitchFamily="18" charset="0"/>
                            </a:rPr>
                            <m:t>𝟐</m:t>
                          </m:r>
                        </m:sup>
                      </m:sSup>
                    </m:oMath>
                  </m:oMathPara>
                </a14:m>
                <a:endParaRPr lang="en-US" sz="20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141412" y="2120550"/>
                <a:ext cx="1128335" cy="407099"/>
              </a:xfrm>
              <a:prstGeom prst="rect">
                <a:avLst/>
              </a:prstGeom>
              <a:blipFill rotWithShape="0">
                <a:blip r:embed="rId4"/>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23996" y="2598445"/>
            <a:ext cx="1291501" cy="869745"/>
          </a:xfrm>
          <a:prstGeom prst="rect">
            <a:avLst/>
          </a:prstGeom>
          <a:ln w="28575">
            <a:solidFill>
              <a:schemeClr val="tx1">
                <a:lumMod val="95000"/>
              </a:schemeClr>
            </a:solidFill>
          </a:ln>
        </p:spPr>
      </p:pic>
      <mc:AlternateContent xmlns:mc="http://schemas.openxmlformats.org/markup-compatibility/2006" xmlns:a14="http://schemas.microsoft.com/office/drawing/2010/main">
        <mc:Choice Requires="a14">
          <p:sp>
            <p:nvSpPr>
              <p:cNvPr id="7" name="TextBox 6"/>
              <p:cNvSpPr txBox="1"/>
              <p:nvPr/>
            </p:nvSpPr>
            <p:spPr>
              <a:xfrm>
                <a:off x="836612" y="3468190"/>
                <a:ext cx="304800"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𝒚</m:t>
                          </m:r>
                        </m:e>
                        <m:sub>
                          <m:r>
                            <a:rPr lang="en-US" sz="1600" b="1" i="1" smtClean="0">
                              <a:latin typeface="Cambria Math" panose="02040503050406030204" pitchFamily="18" charset="0"/>
                            </a:rPr>
                            <m:t>𝟏</m:t>
                          </m:r>
                        </m:sub>
                      </m:sSub>
                    </m:oMath>
                  </m:oMathPara>
                </a14:m>
                <a:endParaRPr lang="en-US" sz="16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836612" y="3468190"/>
                <a:ext cx="304800" cy="338554"/>
              </a:xfrm>
              <a:prstGeom prst="rect">
                <a:avLst/>
              </a:prstGeom>
              <a:blipFill rotWithShape="0">
                <a:blip r:embed="rId6"/>
                <a:stretch>
                  <a:fillRect l="-16000"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958676" y="3468190"/>
                <a:ext cx="609600"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𝒚</m:t>
                          </m:r>
                        </m:e>
                        <m:sub>
                          <m:r>
                            <a:rPr lang="en-US" sz="1600" b="1" i="1" smtClean="0">
                              <a:latin typeface="Cambria Math" panose="02040503050406030204" pitchFamily="18" charset="0"/>
                            </a:rPr>
                            <m:t>𝟐</m:t>
                          </m:r>
                        </m:sub>
                      </m:sSub>
                    </m:oMath>
                  </m:oMathPara>
                </a14:m>
                <a:endParaRPr lang="en-US" sz="1600" b="1" dirty="0"/>
              </a:p>
            </p:txBody>
          </p:sp>
        </mc:Choice>
        <mc:Fallback xmlns="">
          <p:sp>
            <p:nvSpPr>
              <p:cNvPr id="10" name="TextBox 9"/>
              <p:cNvSpPr txBox="1">
                <a:spLocks noRot="1" noChangeAspect="1" noMove="1" noResize="1" noEditPoints="1" noAdjustHandles="1" noChangeArrowheads="1" noChangeShapeType="1" noTextEdit="1"/>
              </p:cNvSpPr>
              <p:nvPr/>
            </p:nvSpPr>
            <p:spPr>
              <a:xfrm>
                <a:off x="1958676" y="3468190"/>
                <a:ext cx="609600" cy="338554"/>
              </a:xfrm>
              <a:prstGeom prst="rect">
                <a:avLst/>
              </a:prstGeom>
              <a:blipFill rotWithShape="0">
                <a:blip r:embed="rId7"/>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5790" y="3806744"/>
                <a:ext cx="7959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d>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545790" y="3806744"/>
                <a:ext cx="795923" cy="369332"/>
              </a:xfrm>
              <a:prstGeom prst="rect">
                <a:avLst/>
              </a:prstGeom>
              <a:blipFill rotWithShape="0">
                <a:blip r:embed="rId8"/>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822795" y="3806744"/>
                <a:ext cx="801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e>
                      </m:d>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822795" y="3806744"/>
                <a:ext cx="801245" cy="369332"/>
              </a:xfrm>
              <a:prstGeom prst="rect">
                <a:avLst/>
              </a:prstGeom>
              <a:blipFill rotWithShape="0">
                <a:blip r:embed="rId9"/>
                <a:stretch>
                  <a:fillRect b="-6557"/>
                </a:stretch>
              </a:blipFill>
            </p:spPr>
            <p:txBody>
              <a:bodyPr/>
              <a:lstStyle/>
              <a:p>
                <a:r>
                  <a:rPr lang="en-US">
                    <a:noFill/>
                  </a:rPr>
                  <a:t> </a:t>
                </a:r>
              </a:p>
            </p:txBody>
          </p:sp>
        </mc:Fallback>
      </mc:AlternateContent>
      <p:sp>
        <p:nvSpPr>
          <p:cNvPr id="14" name="TextBox 13"/>
          <p:cNvSpPr txBox="1"/>
          <p:nvPr/>
        </p:nvSpPr>
        <p:spPr>
          <a:xfrm>
            <a:off x="3427412" y="2438400"/>
            <a:ext cx="8229600" cy="461665"/>
          </a:xfrm>
          <a:prstGeom prst="rect">
            <a:avLst/>
          </a:prstGeom>
          <a:noFill/>
        </p:spPr>
        <p:txBody>
          <a:bodyPr wrap="square" rtlCol="0">
            <a:spAutoFit/>
          </a:bodyPr>
          <a:lstStyle/>
          <a:p>
            <a:pPr algn="ctr"/>
            <a:r>
              <a:rPr lang="en-US" sz="2400" b="1" u="sng" dirty="0" smtClean="0"/>
              <a:t>What action do we take based on the observations?</a:t>
            </a:r>
            <a:endParaRPr lang="en-US" sz="2400" b="1" u="sng" dirty="0"/>
          </a:p>
        </p:txBody>
      </p:sp>
      <mc:AlternateContent xmlns:mc="http://schemas.openxmlformats.org/markup-compatibility/2006" xmlns:a14="http://schemas.microsoft.com/office/drawing/2010/main">
        <mc:Choice Requires="a14">
          <p:sp>
            <p:nvSpPr>
              <p:cNvPr id="5" name="TextBox 4"/>
              <p:cNvSpPr txBox="1"/>
              <p:nvPr/>
            </p:nvSpPr>
            <p:spPr>
              <a:xfrm>
                <a:off x="1175123" y="4357427"/>
                <a:ext cx="897745" cy="3190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e>
                      </m:d>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175123" y="4357427"/>
                <a:ext cx="897745" cy="319062"/>
              </a:xfrm>
              <a:prstGeom prst="rect">
                <a:avLst/>
              </a:prstGeom>
              <a:blipFill rotWithShape="0">
                <a:blip r:embed="rId10"/>
                <a:stretch>
                  <a:fillRect l="-6803"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408612" y="3352800"/>
                <a:ext cx="3502690"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 | </m:t>
                          </m:r>
                          <m:r>
                            <a:rPr lang="en-US" sz="2400" b="1" i="1" smtClean="0">
                              <a:latin typeface="Cambria Math" panose="02040503050406030204" pitchFamily="18" charset="0"/>
                            </a:rPr>
                            <m:t>𝒙</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𝒙</m:t>
                              </m:r>
                              <m:r>
                                <a:rPr lang="en-US" sz="2400" b="0" i="1" smtClean="0">
                                  <a:latin typeface="Cambria Math" panose="02040503050406030204" pitchFamily="18" charset="0"/>
                                </a:rPr>
                                <m:t> | </m:t>
                              </m:r>
                              <m:r>
                                <a:rPr lang="en-US" sz="2400" b="0" i="1" smtClean="0">
                                  <a:latin typeface="Cambria Math" panose="02040503050406030204" pitchFamily="18" charset="0"/>
                                </a:rPr>
                                <m:t>𝑦</m:t>
                              </m:r>
                            </m:e>
                          </m:d>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1" i="1" smtClean="0">
                              <a:latin typeface="Cambria Math" panose="02040503050406030204" pitchFamily="18" charset="0"/>
                            </a:rPr>
                            <m:t>𝒙</m:t>
                          </m:r>
                          <m:r>
                            <a:rPr lang="en-US" sz="2400" b="0" i="1" smtClean="0">
                              <a:latin typeface="Cambria Math" panose="02040503050406030204" pitchFamily="18" charset="0"/>
                            </a:rPr>
                            <m:t>)</m:t>
                          </m:r>
                        </m:den>
                      </m:f>
                    </m:oMath>
                  </m:oMathPara>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5408612" y="3352800"/>
                <a:ext cx="3502690" cy="778996"/>
              </a:xfrm>
              <a:prstGeom prst="rect">
                <a:avLst/>
              </a:prstGeom>
              <a:blipFill rotWithShape="0">
                <a:blip r:embed="rId11"/>
                <a:stretch>
                  <a:fillRect/>
                </a:stretch>
              </a:blipFill>
            </p:spPr>
            <p:txBody>
              <a:bodyPr/>
              <a:lstStyle/>
              <a:p>
                <a:r>
                  <a:rPr lang="en-US">
                    <a:noFill/>
                  </a:rPr>
                  <a:t> </a:t>
                </a:r>
              </a:p>
            </p:txBody>
          </p:sp>
        </mc:Fallback>
      </mc:AlternateContent>
      <p:sp>
        <p:nvSpPr>
          <p:cNvPr id="8" name="TextBox 7"/>
          <p:cNvSpPr txBox="1"/>
          <p:nvPr/>
        </p:nvSpPr>
        <p:spPr>
          <a:xfrm>
            <a:off x="5713412" y="4218743"/>
            <a:ext cx="3124200" cy="369332"/>
          </a:xfrm>
          <a:prstGeom prst="rect">
            <a:avLst/>
          </a:prstGeom>
          <a:noFill/>
        </p:spPr>
        <p:txBody>
          <a:bodyPr wrap="square" rtlCol="0">
            <a:spAutoFit/>
          </a:bodyPr>
          <a:lstStyle/>
          <a:p>
            <a:pPr algn="ctr"/>
            <a:r>
              <a:rPr lang="en-US" b="1" u="sng" dirty="0" smtClean="0">
                <a:solidFill>
                  <a:srgbClr val="FFFF00"/>
                </a:solidFill>
              </a:rPr>
              <a:t>Bayes’ Formula</a:t>
            </a:r>
            <a:endParaRPr lang="en-US" b="1" dirty="0" smtClean="0">
              <a:solidFill>
                <a:srgbClr val="FFFF00"/>
              </a:solidFill>
            </a:endParaRPr>
          </a:p>
        </p:txBody>
      </p:sp>
      <p:grpSp>
        <p:nvGrpSpPr>
          <p:cNvPr id="16" name="Group 15"/>
          <p:cNvGrpSpPr/>
          <p:nvPr/>
        </p:nvGrpSpPr>
        <p:grpSpPr>
          <a:xfrm>
            <a:off x="5065712" y="3261676"/>
            <a:ext cx="4419600" cy="914400"/>
            <a:chOff x="5408612" y="5105400"/>
            <a:chExt cx="4419600" cy="914400"/>
          </a:xfrm>
        </p:grpSpPr>
        <p:sp>
          <p:nvSpPr>
            <p:cNvPr id="12" name="Rectangle 11"/>
            <p:cNvSpPr/>
            <p:nvPr/>
          </p:nvSpPr>
          <p:spPr>
            <a:xfrm>
              <a:off x="5408612" y="5105400"/>
              <a:ext cx="4419600" cy="914400"/>
            </a:xfrm>
            <a:prstGeom prst="rect">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p:cNvSpPr txBox="1"/>
                <p:nvPr/>
              </p:nvSpPr>
              <p:spPr>
                <a:xfrm>
                  <a:off x="5524167" y="5181600"/>
                  <a:ext cx="4056560" cy="7012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 | </m:t>
                            </m:r>
                            <m:r>
                              <a:rPr lang="en-US" sz="2400" b="1" i="1" smtClean="0">
                                <a:latin typeface="Cambria Math" panose="02040503050406030204" pitchFamily="18" charset="0"/>
                              </a:rPr>
                              <m:t>𝒙</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𝑙𝑖𝑘𝑒𝑙𝑖h𝑜𝑜𝑑</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𝑝𝑟𝑖𝑜𝑟</m:t>
                            </m:r>
                          </m:num>
                          <m:den>
                            <m:r>
                              <a:rPr lang="en-US" sz="2400" b="0" i="1" smtClean="0">
                                <a:latin typeface="Cambria Math" panose="02040503050406030204" pitchFamily="18" charset="0"/>
                              </a:rPr>
                              <m:t>𝑒𝑣𝑖𝑑𝑒𝑛𝑐𝑒</m:t>
                            </m:r>
                          </m:den>
                        </m:f>
                      </m:oMath>
                    </m:oMathPara>
                  </a14:m>
                  <a:endParaRPr lang="en-US" sz="2400" dirty="0"/>
                </a:p>
              </p:txBody>
            </p:sp>
          </mc:Choice>
          <mc:Fallback xmlns="">
            <p:sp>
              <p:nvSpPr>
                <p:cNvPr id="18" name="TextBox 17"/>
                <p:cNvSpPr txBox="1">
                  <a:spLocks noRot="1" noChangeAspect="1" noMove="1" noResize="1" noEditPoints="1" noAdjustHandles="1" noChangeArrowheads="1" noChangeShapeType="1" noTextEdit="1"/>
                </p:cNvSpPr>
                <p:nvPr/>
              </p:nvSpPr>
              <p:spPr>
                <a:xfrm>
                  <a:off x="5524167" y="5181600"/>
                  <a:ext cx="4056560" cy="701282"/>
                </a:xfrm>
                <a:prstGeom prst="rect">
                  <a:avLst/>
                </a:prstGeom>
                <a:blipFill rotWithShape="0">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9" name="TextBox 18"/>
              <p:cNvSpPr txBox="1"/>
              <p:nvPr/>
            </p:nvSpPr>
            <p:spPr>
              <a:xfrm>
                <a:off x="4722812" y="5334000"/>
                <a:ext cx="3934988" cy="369332"/>
              </a:xfrm>
              <a:prstGeom prst="rect">
                <a:avLst/>
              </a:prstGeom>
              <a:noFill/>
            </p:spPr>
            <p:txBody>
              <a:bodyPr wrap="none" lIns="0" tIns="0" rIns="0" bIns="0" rtlCol="0">
                <a:spAutoFit/>
              </a:bodyPr>
              <a:lstStyle/>
              <a:p>
                <a14:m>
                  <m:oMath xmlns:m="http://schemas.openxmlformats.org/officeDocument/2006/math">
                    <m:r>
                      <a:rPr lang="en-US" sz="2400" b="1" i="1" smtClean="0">
                        <a:solidFill>
                          <a:srgbClr val="FFFF00"/>
                        </a:solidFill>
                        <a:latin typeface="Cambria Math" panose="02040503050406030204" pitchFamily="18" charset="0"/>
                      </a:rPr>
                      <m:t>𝑰𝒇</m:t>
                    </m:r>
                    <m:r>
                      <a:rPr lang="en-US" sz="2400" b="0" i="1" smtClean="0">
                        <a:solidFill>
                          <a:srgbClr val="FFFF00"/>
                        </a:solidFill>
                        <a:latin typeface="Cambria Math" panose="02040503050406030204" pitchFamily="18" charset="0"/>
                      </a:rPr>
                      <m:t> </m:t>
                    </m:r>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e>
                    </m:d>
                    <m:r>
                      <a:rPr lang="en-US" sz="2400" b="0" i="1" smtClean="0">
                        <a:latin typeface="Cambria Math" panose="02040503050406030204" pitchFamily="18" charset="0"/>
                      </a:rPr>
                      <m:t> </m:t>
                    </m:r>
                    <m:r>
                      <a:rPr lang="en-US" sz="2400" b="1" i="1" smtClean="0">
                        <a:latin typeface="Cambria Math" panose="02040503050406030204" pitchFamily="18" charset="0"/>
                      </a:rPr>
                      <m:t>𝒙</m:t>
                    </m:r>
                    <m:r>
                      <a:rPr lang="en-US" sz="2400" b="0" i="1" smtClean="0">
                        <a:latin typeface="Cambria Math" panose="02040503050406030204" pitchFamily="18" charset="0"/>
                      </a:rPr>
                      <m:t>)&gt;</m:t>
                    </m:r>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e>
                    </m:d>
                    <m:r>
                      <a:rPr lang="en-US" sz="2400" b="0" i="1" smtClean="0">
                        <a:latin typeface="Cambria Math" panose="02040503050406030204" pitchFamily="18" charset="0"/>
                      </a:rPr>
                      <m:t> </m:t>
                    </m:r>
                    <m:r>
                      <a:rPr lang="en-US" sz="2400" b="1" i="1" smtClean="0">
                        <a:latin typeface="Cambria Math" panose="02040503050406030204" pitchFamily="18" charset="0"/>
                      </a:rPr>
                      <m:t>𝒙</m:t>
                    </m:r>
                    <m:r>
                      <a:rPr lang="en-US" sz="2400" b="0" i="1" smtClean="0">
                        <a:latin typeface="Cambria Math" panose="02040503050406030204" pitchFamily="18" charset="0"/>
                      </a:rPr>
                      <m:t> )</m:t>
                    </m:r>
                  </m:oMath>
                </a14:m>
                <a:r>
                  <a:rPr lang="en-US" sz="2400" dirty="0" smtClean="0"/>
                  <a:t>, </a:t>
                </a:r>
                <a:r>
                  <a:rPr lang="en-US" sz="2400" b="1" dirty="0" smtClean="0">
                    <a:solidFill>
                      <a:srgbClr val="FFFF00"/>
                    </a:solidFill>
                  </a:rPr>
                  <a:t>then</a:t>
                </a:r>
                <a:endParaRPr lang="en-US" sz="2400" b="1" dirty="0">
                  <a:solidFill>
                    <a:srgbClr val="FFFF00"/>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722812" y="5334000"/>
                <a:ext cx="3934988" cy="369332"/>
              </a:xfrm>
              <a:prstGeom prst="rect">
                <a:avLst/>
              </a:prstGeom>
              <a:blipFill rotWithShape="0">
                <a:blip r:embed="rId13"/>
                <a:stretch>
                  <a:fillRect l="-3721" t="-24590" r="-3876" b="-475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8837612" y="5318451"/>
                <a:ext cx="1059842"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1</m:t>
                          </m:r>
                        </m:sub>
                      </m:sSub>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8837612" y="5318451"/>
                <a:ext cx="1059842" cy="397866"/>
              </a:xfrm>
              <a:prstGeom prst="rect">
                <a:avLst/>
              </a:prstGeom>
              <a:blipFill rotWithShape="0">
                <a:blip r:embed="rId14"/>
                <a:stretch>
                  <a:fillRect l="-6897" r="-2299"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722812" y="5923527"/>
                <a:ext cx="3934988" cy="369332"/>
              </a:xfrm>
              <a:prstGeom prst="rect">
                <a:avLst/>
              </a:prstGeom>
              <a:noFill/>
            </p:spPr>
            <p:txBody>
              <a:bodyPr wrap="none" lIns="0" tIns="0" rIns="0" bIns="0" rtlCol="0">
                <a:spAutoFit/>
              </a:bodyPr>
              <a:lstStyle/>
              <a:p>
                <a14:m>
                  <m:oMath xmlns:m="http://schemas.openxmlformats.org/officeDocument/2006/math">
                    <m:r>
                      <a:rPr lang="en-US" sz="2400" b="1" i="1" smtClean="0">
                        <a:solidFill>
                          <a:srgbClr val="FFFF00"/>
                        </a:solidFill>
                        <a:latin typeface="Cambria Math" panose="02040503050406030204" pitchFamily="18" charset="0"/>
                      </a:rPr>
                      <m:t>𝑰𝒇</m:t>
                    </m:r>
                    <m:r>
                      <a:rPr lang="en-US" sz="2400" b="0" i="1" smtClean="0">
                        <a:solidFill>
                          <a:srgbClr val="FFFF00"/>
                        </a:solidFill>
                        <a:latin typeface="Cambria Math" panose="02040503050406030204" pitchFamily="18" charset="0"/>
                      </a:rPr>
                      <m:t> </m:t>
                    </m:r>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e>
                    </m:d>
                    <m:r>
                      <a:rPr lang="en-US" sz="2400" b="0" i="1" smtClean="0">
                        <a:latin typeface="Cambria Math" panose="02040503050406030204" pitchFamily="18" charset="0"/>
                      </a:rPr>
                      <m:t> </m:t>
                    </m:r>
                    <m:r>
                      <a:rPr lang="en-US" sz="2400" b="1" i="1" smtClean="0">
                        <a:latin typeface="Cambria Math" panose="02040503050406030204" pitchFamily="18" charset="0"/>
                      </a:rPr>
                      <m:t>𝒙</m:t>
                    </m:r>
                    <m:r>
                      <a:rPr lang="en-US" sz="2400" b="0" i="1" smtClean="0">
                        <a:latin typeface="Cambria Math" panose="02040503050406030204" pitchFamily="18" charset="0"/>
                      </a:rPr>
                      <m:t>)&gt;</m:t>
                    </m:r>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e>
                    </m:d>
                    <m:r>
                      <a:rPr lang="en-US" sz="2400" b="0" i="1" smtClean="0">
                        <a:latin typeface="Cambria Math" panose="02040503050406030204" pitchFamily="18" charset="0"/>
                      </a:rPr>
                      <m:t> </m:t>
                    </m:r>
                    <m:r>
                      <a:rPr lang="en-US" sz="2400" b="1" i="1" smtClean="0">
                        <a:latin typeface="Cambria Math" panose="02040503050406030204" pitchFamily="18" charset="0"/>
                      </a:rPr>
                      <m:t>𝒙</m:t>
                    </m:r>
                    <m:r>
                      <a:rPr lang="en-US" sz="2400" b="0" i="1" smtClean="0">
                        <a:latin typeface="Cambria Math" panose="02040503050406030204" pitchFamily="18" charset="0"/>
                      </a:rPr>
                      <m:t> )</m:t>
                    </m:r>
                  </m:oMath>
                </a14:m>
                <a:r>
                  <a:rPr lang="en-US" sz="2400" dirty="0" smtClean="0"/>
                  <a:t>, </a:t>
                </a:r>
                <a:r>
                  <a:rPr lang="en-US" sz="2400" b="1" dirty="0" smtClean="0">
                    <a:solidFill>
                      <a:srgbClr val="FFFF00"/>
                    </a:solidFill>
                  </a:rPr>
                  <a:t>then</a:t>
                </a:r>
                <a:endParaRPr lang="en-US" sz="2400" b="1" dirty="0">
                  <a:solidFill>
                    <a:srgbClr val="FFFF0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722812" y="5923527"/>
                <a:ext cx="3934988" cy="369332"/>
              </a:xfrm>
              <a:prstGeom prst="rect">
                <a:avLst/>
              </a:prstGeom>
              <a:blipFill rotWithShape="0">
                <a:blip r:embed="rId15"/>
                <a:stretch>
                  <a:fillRect l="-3721" t="-26667" r="-3876"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837612" y="5884539"/>
                <a:ext cx="1066959"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2</m:t>
                          </m:r>
                        </m:sub>
                      </m:sSub>
                    </m:oMath>
                  </m:oMathPara>
                </a14:m>
                <a:endParaRPr lang="en-US" sz="2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8837612" y="5884539"/>
                <a:ext cx="1066959" cy="397866"/>
              </a:xfrm>
              <a:prstGeom prst="rect">
                <a:avLst/>
              </a:prstGeom>
              <a:blipFill rotWithShape="0">
                <a:blip r:embed="rId16"/>
                <a:stretch>
                  <a:fillRect l="-6857" r="-2286" b="-18182"/>
                </a:stretch>
              </a:blipFill>
            </p:spPr>
            <p:txBody>
              <a:bodyPr/>
              <a:lstStyle/>
              <a:p>
                <a:r>
                  <a:rPr lang="en-US">
                    <a:noFill/>
                  </a:rPr>
                  <a:t> </a:t>
                </a:r>
              </a:p>
            </p:txBody>
          </p:sp>
        </mc:Fallback>
      </mc:AlternateContent>
    </p:spTree>
    <p:extLst>
      <p:ext uri="{BB962C8B-B14F-4D97-AF65-F5344CB8AC3E}">
        <p14:creationId xmlns:p14="http://schemas.microsoft.com/office/powerpoint/2010/main" val="360930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Oversimplified Example: </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091" y="2598446"/>
            <a:ext cx="1157322" cy="869745"/>
          </a:xfrm>
          <a:prstGeom prst="rect">
            <a:avLst/>
          </a:prstGeom>
          <a:ln w="28575">
            <a:solidFill>
              <a:schemeClr val="tx1">
                <a:lumMod val="95000"/>
              </a:schemeClr>
            </a:solidFill>
          </a:ln>
        </p:spPr>
      </p:pic>
      <mc:AlternateContent xmlns:mc="http://schemas.openxmlformats.org/markup-compatibility/2006" xmlns:a14="http://schemas.microsoft.com/office/drawing/2010/main">
        <mc:Choice Requires="a14">
          <p:sp>
            <p:nvSpPr>
              <p:cNvPr id="10" name="TextBox 9"/>
              <p:cNvSpPr txBox="1"/>
              <p:nvPr/>
            </p:nvSpPr>
            <p:spPr>
              <a:xfrm>
                <a:off x="1141412" y="2120550"/>
                <a:ext cx="1128335" cy="4070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𝒀</m:t>
                      </m:r>
                      <m:r>
                        <a:rPr lang="en-US" sz="2000" b="1" i="1" smtClean="0">
                          <a:latin typeface="Cambria Math" panose="02040503050406030204" pitchFamily="18" charset="0"/>
                          <a:ea typeface="Cambria Math" panose="02040503050406030204" pitchFamily="18" charset="0"/>
                        </a:rPr>
                        <m:t>∈</m:t>
                      </m:r>
                      <m:sSup>
                        <m:sSupPr>
                          <m:ctrlPr>
                            <a:rPr lang="en-US" sz="2000" b="1" i="1" smtClean="0">
                              <a:latin typeface="Cambria Math" panose="02040503050406030204" pitchFamily="18" charset="0"/>
                              <a:ea typeface="Cambria Math" panose="02040503050406030204" pitchFamily="18" charset="0"/>
                            </a:rPr>
                          </m:ctrlPr>
                        </m:sSupPr>
                        <m:e>
                          <m:r>
                            <a:rPr lang="en-US" sz="2000" b="1" i="1" smtClean="0">
                              <a:latin typeface="Cambria Math" panose="02040503050406030204" pitchFamily="18" charset="0"/>
                              <a:ea typeface="Cambria Math" panose="02040503050406030204" pitchFamily="18" charset="0"/>
                            </a:rPr>
                            <m:t>ℝ</m:t>
                          </m:r>
                        </m:e>
                        <m:sup>
                          <m:r>
                            <a:rPr lang="en-US" sz="2000" b="1" i="1" smtClean="0">
                              <a:latin typeface="Cambria Math" panose="02040503050406030204" pitchFamily="18" charset="0"/>
                              <a:ea typeface="Cambria Math" panose="02040503050406030204" pitchFamily="18" charset="0"/>
                            </a:rPr>
                            <m:t>𝟐</m:t>
                          </m:r>
                        </m:sup>
                      </m:sSup>
                    </m:oMath>
                  </m:oMathPara>
                </a14:m>
                <a:endParaRPr lang="en-US" sz="2000" b="1" dirty="0"/>
              </a:p>
            </p:txBody>
          </p:sp>
        </mc:Choice>
        <mc:Fallback xmlns="">
          <p:sp>
            <p:nvSpPr>
              <p:cNvPr id="10" name="TextBox 9"/>
              <p:cNvSpPr txBox="1">
                <a:spLocks noRot="1" noChangeAspect="1" noMove="1" noResize="1" noEditPoints="1" noAdjustHandles="1" noChangeArrowheads="1" noChangeShapeType="1" noTextEdit="1"/>
              </p:cNvSpPr>
              <p:nvPr/>
            </p:nvSpPr>
            <p:spPr>
              <a:xfrm>
                <a:off x="1141412" y="2120550"/>
                <a:ext cx="1128335" cy="407099"/>
              </a:xfrm>
              <a:prstGeom prst="rect">
                <a:avLst/>
              </a:prstGeom>
              <a:blipFill>
                <a:blip r:embed="rId4"/>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23996" y="2598445"/>
            <a:ext cx="1291501" cy="869745"/>
          </a:xfrm>
          <a:prstGeom prst="rect">
            <a:avLst/>
          </a:prstGeom>
          <a:ln w="28575">
            <a:solidFill>
              <a:schemeClr val="tx1">
                <a:lumMod val="95000"/>
              </a:schemeClr>
            </a:solidFill>
          </a:ln>
        </p:spPr>
      </p:pic>
      <mc:AlternateContent xmlns:mc="http://schemas.openxmlformats.org/markup-compatibility/2006" xmlns:a14="http://schemas.microsoft.com/office/drawing/2010/main">
        <mc:Choice Requires="a14">
          <p:sp>
            <p:nvSpPr>
              <p:cNvPr id="12" name="TextBox 11"/>
              <p:cNvSpPr txBox="1"/>
              <p:nvPr/>
            </p:nvSpPr>
            <p:spPr>
              <a:xfrm>
                <a:off x="836612" y="3468190"/>
                <a:ext cx="304800"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𝒚</m:t>
                          </m:r>
                        </m:e>
                        <m:sub>
                          <m:r>
                            <a:rPr lang="en-US" sz="1600" b="1" i="1" smtClean="0">
                              <a:latin typeface="Cambria Math" panose="02040503050406030204" pitchFamily="18" charset="0"/>
                            </a:rPr>
                            <m:t>𝟏</m:t>
                          </m:r>
                        </m:sub>
                      </m:sSub>
                    </m:oMath>
                  </m:oMathPara>
                </a14:m>
                <a:endParaRPr lang="en-US" sz="1600"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836612" y="3468190"/>
                <a:ext cx="304800" cy="338554"/>
              </a:xfrm>
              <a:prstGeom prst="rect">
                <a:avLst/>
              </a:prstGeom>
              <a:blipFill>
                <a:blip r:embed="rId6"/>
                <a:stretch>
                  <a:fillRect l="-16000"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958676" y="3468190"/>
                <a:ext cx="609600"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𝒚</m:t>
                          </m:r>
                        </m:e>
                        <m:sub>
                          <m:r>
                            <a:rPr lang="en-US" sz="1600" b="1" i="1" smtClean="0">
                              <a:latin typeface="Cambria Math" panose="02040503050406030204" pitchFamily="18" charset="0"/>
                            </a:rPr>
                            <m:t>𝟐</m:t>
                          </m:r>
                        </m:sub>
                      </m:sSub>
                    </m:oMath>
                  </m:oMathPara>
                </a14:m>
                <a:endParaRPr lang="en-US" sz="16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1958676" y="3468190"/>
                <a:ext cx="609600" cy="338554"/>
              </a:xfrm>
              <a:prstGeom prst="rect">
                <a:avLst/>
              </a:prstGeom>
              <a:blipFill>
                <a:blip r:embed="rId7"/>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01296" y="4046774"/>
                <a:ext cx="2821316" cy="1477328"/>
              </a:xfrm>
              <a:prstGeom prst="rect">
                <a:avLst/>
              </a:prstGeom>
              <a:noFill/>
            </p:spPr>
            <p:txBody>
              <a:bodyPr wrap="square" rtlCol="0">
                <a:spAutoFit/>
              </a:bodyPr>
              <a:lstStyle/>
              <a:p>
                <a:r>
                  <a:rPr lang="en-US" b="1" u="sng" dirty="0" smtClean="0"/>
                  <a:t>Classes</a:t>
                </a:r>
                <a:r>
                  <a:rPr lang="en-US" dirty="0" smtClean="0"/>
                  <a:t>: </a:t>
                </a:r>
                <a:endParaRPr lang="en-US" i="1" dirty="0" smtClean="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r>
                  <a:rPr lang="en-US" dirty="0" smtClean="0"/>
                  <a:t>, if </a:t>
                </a:r>
                <a:r>
                  <a:rPr lang="en-US" b="1" dirty="0" smtClean="0"/>
                  <a:t>Clown Fish</a:t>
                </a:r>
                <a:endParaRPr lang="en-US" dirty="0" smtClean="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en-US" dirty="0" smtClean="0"/>
                  <a:t>, if </a:t>
                </a:r>
                <a:r>
                  <a:rPr lang="en-US" b="1" dirty="0" smtClean="0"/>
                  <a:t>Blue Tang</a:t>
                </a:r>
                <a:endParaRPr lang="en-US" dirty="0" smtClean="0"/>
              </a:p>
              <a:p>
                <a:r>
                  <a:rPr lang="en-US" b="1" u="sng" dirty="0" smtClean="0"/>
                  <a:t>Feature</a:t>
                </a:r>
                <a:r>
                  <a:rPr lang="en-US" dirty="0" smtClean="0"/>
                  <a: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oMath>
                </a14:m>
                <a:r>
                  <a:rPr lang="en-US" dirty="0" smtClean="0"/>
                  <a:t>, color of the fish</a:t>
                </a:r>
              </a:p>
            </p:txBody>
          </p:sp>
        </mc:Choice>
        <mc:Fallback xmlns="">
          <p:sp>
            <p:nvSpPr>
              <p:cNvPr id="14" name="TextBox 13"/>
              <p:cNvSpPr txBox="1">
                <a:spLocks noRot="1" noChangeAspect="1" noMove="1" noResize="1" noEditPoints="1" noAdjustHandles="1" noChangeArrowheads="1" noChangeShapeType="1" noTextEdit="1"/>
              </p:cNvSpPr>
              <p:nvPr/>
            </p:nvSpPr>
            <p:spPr>
              <a:xfrm>
                <a:off x="301296" y="4046774"/>
                <a:ext cx="2821316" cy="1477328"/>
              </a:xfrm>
              <a:prstGeom prst="rect">
                <a:avLst/>
              </a:prstGeom>
              <a:blipFill>
                <a:blip r:embed="rId8"/>
                <a:stretch>
                  <a:fillRect l="-1728" t="-2479" b="-5785"/>
                </a:stretch>
              </a:blipFill>
            </p:spPr>
            <p:txBody>
              <a:bodyPr/>
              <a:lstStyle/>
              <a:p>
                <a:r>
                  <a:rPr lang="en-US">
                    <a:noFill/>
                  </a:rPr>
                  <a:t> </a:t>
                </a:r>
              </a:p>
            </p:txBody>
          </p:sp>
        </mc:Fallback>
      </mc:AlternateContent>
      <p:sp>
        <p:nvSpPr>
          <p:cNvPr id="15" name="TextBox 14"/>
          <p:cNvSpPr txBox="1"/>
          <p:nvPr/>
        </p:nvSpPr>
        <p:spPr>
          <a:xfrm>
            <a:off x="6157290" y="2793711"/>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8" name="TextBox 17"/>
              <p:cNvSpPr txBox="1"/>
              <p:nvPr/>
            </p:nvSpPr>
            <p:spPr>
              <a:xfrm>
                <a:off x="4265612" y="2120550"/>
                <a:ext cx="7086600" cy="3416320"/>
              </a:xfrm>
              <a:prstGeom prst="rect">
                <a:avLst/>
              </a:prstGeom>
              <a:noFill/>
            </p:spPr>
            <p:txBody>
              <a:bodyPr wrap="square" rtlCol="0">
                <a:spAutoFit/>
              </a:bodyPr>
              <a:lstStyle/>
              <a:p>
                <a:r>
                  <a:rPr lang="en-US" sz="2400" b="1" u="sng" dirty="0" smtClean="0"/>
                  <a:t>Collect Data:</a:t>
                </a:r>
              </a:p>
              <a:p>
                <a:pPr marL="800100" lvl="1" indent="-342900">
                  <a:buFont typeface="Wingdings" panose="05000000000000000000" pitchFamily="2" charset="2"/>
                  <a:buChar char="§"/>
                </a:pPr>
                <a:r>
                  <a:rPr lang="en-US" sz="2400" dirty="0" smtClean="0"/>
                  <a:t>Determine color of fish</a:t>
                </a:r>
              </a:p>
              <a:p>
                <a:pPr lvl="1"/>
                <a:endParaRPr lang="en-US" sz="2400" dirty="0" smtClean="0"/>
              </a:p>
              <a:p>
                <a:r>
                  <a:rPr lang="en-US" sz="2400" b="1" u="sng" dirty="0" smtClean="0"/>
                  <a:t>Metadata:</a:t>
                </a:r>
              </a:p>
              <a:p>
                <a:pPr marL="800100" lvl="1" indent="-342900">
                  <a:buFont typeface="Wingdings" panose="05000000000000000000" pitchFamily="2" charset="2"/>
                  <a:buChar char="§"/>
                </a:pPr>
                <a:r>
                  <a:rPr lang="en-US" sz="2400" dirty="0" smtClean="0"/>
                  <a:t>Total number of samples (images): </a:t>
                </a:r>
                <a:r>
                  <a:rPr lang="en-US" sz="2400" b="1" dirty="0" smtClean="0"/>
                  <a:t>400</a:t>
                </a:r>
              </a:p>
              <a:p>
                <a:pPr marL="800100" lvl="1" indent="-342900">
                  <a:buFont typeface="Wingdings" panose="05000000000000000000" pitchFamily="2" charset="2"/>
                  <a:buChar char="§"/>
                </a:pPr>
                <a:r>
                  <a:rPr lang="en-US" sz="2400" dirty="0" smtClean="0"/>
                  <a:t>Number of samples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oMath>
                </a14:m>
                <a:r>
                  <a:rPr lang="en-US" sz="2400" dirty="0" smtClean="0"/>
                  <a:t>: </a:t>
                </a:r>
                <a:r>
                  <a:rPr lang="en-US" sz="2400" b="1" dirty="0" smtClean="0">
                    <a:solidFill>
                      <a:srgbClr val="FFC000"/>
                    </a:solidFill>
                  </a:rPr>
                  <a:t>150</a:t>
                </a:r>
              </a:p>
              <a:p>
                <a:pPr marL="800100" lvl="1" indent="-342900">
                  <a:buFont typeface="Wingdings" panose="05000000000000000000" pitchFamily="2" charset="2"/>
                  <a:buChar char="§"/>
                </a:pPr>
                <a:r>
                  <a:rPr lang="en-US" sz="2400" dirty="0"/>
                  <a:t>Number of samples for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2</m:t>
                        </m:r>
                      </m:sub>
                    </m:sSub>
                  </m:oMath>
                </a14:m>
                <a:r>
                  <a:rPr lang="en-US" sz="2400" dirty="0"/>
                  <a:t>: </a:t>
                </a:r>
                <a:r>
                  <a:rPr lang="en-US" sz="2400" b="1" dirty="0" smtClean="0">
                    <a:solidFill>
                      <a:schemeClr val="bg2">
                        <a:lumMod val="50000"/>
                        <a:lumOff val="50000"/>
                      </a:schemeClr>
                    </a:solidFill>
                  </a:rPr>
                  <a:t>250</a:t>
                </a:r>
              </a:p>
              <a:p>
                <a:endParaRPr lang="en-US" sz="2400" b="1" dirty="0">
                  <a:solidFill>
                    <a:schemeClr val="bg2">
                      <a:lumMod val="50000"/>
                      <a:lumOff val="50000"/>
                    </a:schemeClr>
                  </a:solidFill>
                </a:endParaRPr>
              </a:p>
              <a:p>
                <a:r>
                  <a:rPr lang="en-US" sz="2400" b="1" u="sng" dirty="0" smtClean="0"/>
                  <a:t>Prior Probabilities:</a:t>
                </a:r>
                <a:endParaRPr lang="en-US" sz="2400" b="1" u="sng" dirty="0"/>
              </a:p>
            </p:txBody>
          </p:sp>
        </mc:Choice>
        <mc:Fallback xmlns="">
          <p:sp>
            <p:nvSpPr>
              <p:cNvPr id="18" name="TextBox 17"/>
              <p:cNvSpPr txBox="1">
                <a:spLocks noRot="1" noChangeAspect="1" noMove="1" noResize="1" noEditPoints="1" noAdjustHandles="1" noChangeArrowheads="1" noChangeShapeType="1" noTextEdit="1"/>
              </p:cNvSpPr>
              <p:nvPr/>
            </p:nvSpPr>
            <p:spPr>
              <a:xfrm>
                <a:off x="4265612" y="2120550"/>
                <a:ext cx="7086600" cy="3416320"/>
              </a:xfrm>
              <a:prstGeom prst="rect">
                <a:avLst/>
              </a:prstGeom>
              <a:blipFill>
                <a:blip r:embed="rId9"/>
                <a:stretch>
                  <a:fillRect l="-1377" t="-1429" b="-32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950068" y="5689311"/>
                <a:ext cx="2414444"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rgbClr val="FFC000"/>
                          </a:solidFill>
                          <a:latin typeface="Cambria Math" panose="02040503050406030204" pitchFamily="18" charset="0"/>
                          <a:ea typeface="Cambria Math" panose="02040503050406030204" pitchFamily="18" charset="0"/>
                        </a:rPr>
                        <m:t>𝑃</m:t>
                      </m:r>
                      <m:d>
                        <m:dPr>
                          <m:ctrlPr>
                            <a:rPr lang="en-US" i="1">
                              <a:solidFill>
                                <a:srgbClr val="FFC000"/>
                              </a:solidFill>
                              <a:latin typeface="Cambria Math" panose="02040503050406030204" pitchFamily="18" charset="0"/>
                              <a:ea typeface="Cambria Math" panose="02040503050406030204" pitchFamily="18" charset="0"/>
                            </a:rPr>
                          </m:ctrlPr>
                        </m:dPr>
                        <m:e>
                          <m:sSub>
                            <m:sSubPr>
                              <m:ctrlPr>
                                <a:rPr lang="en-US" i="1">
                                  <a:solidFill>
                                    <a:srgbClr val="FFC000"/>
                                  </a:solidFill>
                                  <a:latin typeface="Cambria Math" panose="02040503050406030204" pitchFamily="18" charset="0"/>
                                  <a:ea typeface="Cambria Math" panose="02040503050406030204" pitchFamily="18" charset="0"/>
                                </a:rPr>
                              </m:ctrlPr>
                            </m:sSubPr>
                            <m:e>
                              <m:r>
                                <a:rPr lang="en-US" i="1">
                                  <a:solidFill>
                                    <a:srgbClr val="FFC000"/>
                                  </a:solidFill>
                                  <a:latin typeface="Cambria Math" panose="02040503050406030204" pitchFamily="18" charset="0"/>
                                  <a:ea typeface="Cambria Math" panose="02040503050406030204" pitchFamily="18" charset="0"/>
                                </a:rPr>
                                <m:t>𝑦</m:t>
                              </m:r>
                            </m:e>
                            <m:sub>
                              <m:r>
                                <a:rPr lang="en-US" b="0" i="1" smtClean="0">
                                  <a:solidFill>
                                    <a:srgbClr val="FFC000"/>
                                  </a:solidFill>
                                  <a:latin typeface="Cambria Math" panose="02040503050406030204" pitchFamily="18" charset="0"/>
                                  <a:ea typeface="Cambria Math" panose="02040503050406030204" pitchFamily="18" charset="0"/>
                                </a:rPr>
                                <m:t>1</m:t>
                              </m:r>
                            </m:sub>
                          </m:sSub>
                        </m:e>
                      </m:d>
                      <m:r>
                        <a:rPr lang="en-US" b="0" i="1" smtClean="0">
                          <a:solidFill>
                            <a:srgbClr val="FFC000"/>
                          </a:solidFill>
                          <a:latin typeface="Cambria Math" panose="02040503050406030204" pitchFamily="18" charset="0"/>
                          <a:ea typeface="Cambria Math" panose="02040503050406030204" pitchFamily="18" charset="0"/>
                        </a:rPr>
                        <m:t>=</m:t>
                      </m:r>
                      <m:f>
                        <m:fPr>
                          <m:ctrlPr>
                            <a:rPr lang="en-US" b="0" i="1" smtClean="0">
                              <a:solidFill>
                                <a:srgbClr val="FFC000"/>
                              </a:solidFill>
                              <a:latin typeface="Cambria Math" panose="02040503050406030204" pitchFamily="18" charset="0"/>
                              <a:ea typeface="Cambria Math" panose="02040503050406030204" pitchFamily="18" charset="0"/>
                            </a:rPr>
                          </m:ctrlPr>
                        </m:fPr>
                        <m:num>
                          <m:r>
                            <a:rPr lang="en-US" b="0" i="1" smtClean="0">
                              <a:solidFill>
                                <a:srgbClr val="FFC000"/>
                              </a:solidFill>
                              <a:latin typeface="Cambria Math" panose="02040503050406030204" pitchFamily="18" charset="0"/>
                              <a:ea typeface="Cambria Math" panose="02040503050406030204" pitchFamily="18" charset="0"/>
                            </a:rPr>
                            <m:t>150</m:t>
                          </m:r>
                        </m:num>
                        <m:den>
                          <m:r>
                            <a:rPr lang="en-US" b="0" i="1" smtClean="0">
                              <a:solidFill>
                                <a:srgbClr val="FFC000"/>
                              </a:solidFill>
                              <a:latin typeface="Cambria Math" panose="02040503050406030204" pitchFamily="18" charset="0"/>
                              <a:ea typeface="Cambria Math" panose="02040503050406030204" pitchFamily="18" charset="0"/>
                            </a:rPr>
                            <m:t>400</m:t>
                          </m:r>
                        </m:den>
                      </m:f>
                      <m:r>
                        <a:rPr lang="en-US" b="0" i="1" smtClean="0">
                          <a:solidFill>
                            <a:srgbClr val="FFC000"/>
                          </a:solidFill>
                          <a:latin typeface="Cambria Math" panose="02040503050406030204" pitchFamily="18" charset="0"/>
                          <a:ea typeface="Cambria Math" panose="02040503050406030204" pitchFamily="18" charset="0"/>
                        </a:rPr>
                        <m:t>=0.375</m:t>
                      </m:r>
                    </m:oMath>
                  </m:oMathPara>
                </a14:m>
                <a:endParaRPr lang="en-US" dirty="0">
                  <a:solidFill>
                    <a:srgbClr val="FFC000"/>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4950068" y="5689311"/>
                <a:ext cx="2414444" cy="61831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8253577" y="5689311"/>
                <a:ext cx="2349746"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bg2">
                              <a:lumMod val="50000"/>
                              <a:lumOff val="50000"/>
                            </a:schemeClr>
                          </a:solidFill>
                          <a:latin typeface="Cambria Math" panose="02040503050406030204" pitchFamily="18" charset="0"/>
                          <a:ea typeface="Cambria Math" panose="02040503050406030204" pitchFamily="18" charset="0"/>
                        </a:rPr>
                        <m:t>𝑃</m:t>
                      </m:r>
                      <m:d>
                        <m:dPr>
                          <m:ctrlPr>
                            <a:rPr lang="en-US" i="1">
                              <a:solidFill>
                                <a:schemeClr val="bg2">
                                  <a:lumMod val="50000"/>
                                  <a:lumOff val="50000"/>
                                </a:schemeClr>
                              </a:solidFill>
                              <a:latin typeface="Cambria Math" panose="02040503050406030204" pitchFamily="18" charset="0"/>
                              <a:ea typeface="Cambria Math" panose="02040503050406030204" pitchFamily="18" charset="0"/>
                            </a:rPr>
                          </m:ctrlPr>
                        </m:dPr>
                        <m:e>
                          <m:sSub>
                            <m:sSubPr>
                              <m:ctrlPr>
                                <a:rPr lang="en-US" i="1">
                                  <a:solidFill>
                                    <a:schemeClr val="bg2">
                                      <a:lumMod val="50000"/>
                                      <a:lumOff val="50000"/>
                                    </a:schemeClr>
                                  </a:solidFill>
                                  <a:latin typeface="Cambria Math" panose="02040503050406030204" pitchFamily="18" charset="0"/>
                                  <a:ea typeface="Cambria Math" panose="02040503050406030204" pitchFamily="18" charset="0"/>
                                </a:rPr>
                              </m:ctrlPr>
                            </m:sSubPr>
                            <m:e>
                              <m:r>
                                <a:rPr lang="en-US" i="1">
                                  <a:solidFill>
                                    <a:schemeClr val="bg2">
                                      <a:lumMod val="50000"/>
                                      <a:lumOff val="50000"/>
                                    </a:schemeClr>
                                  </a:solidFill>
                                  <a:latin typeface="Cambria Math" panose="02040503050406030204" pitchFamily="18" charset="0"/>
                                  <a:ea typeface="Cambria Math" panose="02040503050406030204" pitchFamily="18" charset="0"/>
                                </a:rPr>
                                <m:t>𝑦</m:t>
                              </m:r>
                            </m:e>
                            <m:sub>
                              <m:r>
                                <a:rPr lang="en-US" b="0" i="1" smtClean="0">
                                  <a:solidFill>
                                    <a:schemeClr val="bg2">
                                      <a:lumMod val="50000"/>
                                      <a:lumOff val="50000"/>
                                    </a:schemeClr>
                                  </a:solidFill>
                                  <a:latin typeface="Cambria Math" panose="02040503050406030204" pitchFamily="18" charset="0"/>
                                  <a:ea typeface="Cambria Math" panose="02040503050406030204" pitchFamily="18" charset="0"/>
                                </a:rPr>
                                <m:t>2</m:t>
                              </m:r>
                            </m:sub>
                          </m:sSub>
                        </m:e>
                      </m:d>
                      <m:r>
                        <a:rPr lang="en-US" b="0" i="1" smtClean="0">
                          <a:solidFill>
                            <a:schemeClr val="bg2">
                              <a:lumMod val="50000"/>
                              <a:lumOff val="50000"/>
                            </a:schemeClr>
                          </a:solidFill>
                          <a:latin typeface="Cambria Math" panose="02040503050406030204" pitchFamily="18" charset="0"/>
                          <a:ea typeface="Cambria Math" panose="02040503050406030204" pitchFamily="18" charset="0"/>
                        </a:rPr>
                        <m:t>=</m:t>
                      </m:r>
                      <m:f>
                        <m:fPr>
                          <m:ctrlPr>
                            <a:rPr lang="en-US" b="0" i="1" smtClean="0">
                              <a:solidFill>
                                <a:schemeClr val="bg2">
                                  <a:lumMod val="50000"/>
                                  <a:lumOff val="50000"/>
                                </a:schemeClr>
                              </a:solidFill>
                              <a:latin typeface="Cambria Math" panose="02040503050406030204" pitchFamily="18" charset="0"/>
                              <a:ea typeface="Cambria Math" panose="02040503050406030204" pitchFamily="18" charset="0"/>
                            </a:rPr>
                          </m:ctrlPr>
                        </m:fPr>
                        <m:num>
                          <m:r>
                            <a:rPr lang="en-US" b="0" i="1" smtClean="0">
                              <a:solidFill>
                                <a:schemeClr val="bg2">
                                  <a:lumMod val="50000"/>
                                  <a:lumOff val="50000"/>
                                </a:schemeClr>
                              </a:solidFill>
                              <a:latin typeface="Cambria Math" panose="02040503050406030204" pitchFamily="18" charset="0"/>
                              <a:ea typeface="Cambria Math" panose="02040503050406030204" pitchFamily="18" charset="0"/>
                            </a:rPr>
                            <m:t>250</m:t>
                          </m:r>
                        </m:num>
                        <m:den>
                          <m:r>
                            <a:rPr lang="en-US" b="0" i="1" smtClean="0">
                              <a:solidFill>
                                <a:schemeClr val="bg2">
                                  <a:lumMod val="50000"/>
                                  <a:lumOff val="50000"/>
                                </a:schemeClr>
                              </a:solidFill>
                              <a:latin typeface="Cambria Math" panose="02040503050406030204" pitchFamily="18" charset="0"/>
                              <a:ea typeface="Cambria Math" panose="02040503050406030204" pitchFamily="18" charset="0"/>
                            </a:rPr>
                            <m:t>400</m:t>
                          </m:r>
                        </m:den>
                      </m:f>
                      <m:r>
                        <a:rPr lang="en-US" b="0" i="1" smtClean="0">
                          <a:solidFill>
                            <a:schemeClr val="bg2">
                              <a:lumMod val="50000"/>
                              <a:lumOff val="50000"/>
                            </a:schemeClr>
                          </a:solidFill>
                          <a:latin typeface="Cambria Math" panose="02040503050406030204" pitchFamily="18" charset="0"/>
                          <a:ea typeface="Cambria Math" panose="02040503050406030204" pitchFamily="18" charset="0"/>
                        </a:rPr>
                        <m:t>=0.625</m:t>
                      </m:r>
                    </m:oMath>
                  </m:oMathPara>
                </a14:m>
                <a:endParaRPr lang="en-US" dirty="0">
                  <a:solidFill>
                    <a:schemeClr val="bg2">
                      <a:lumMod val="50000"/>
                      <a:lumOff val="50000"/>
                    </a:schemeClr>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8253577" y="5689311"/>
                <a:ext cx="2349746" cy="618311"/>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32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091" y="2598446"/>
            <a:ext cx="1157322" cy="869745"/>
          </a:xfrm>
          <a:prstGeom prst="rect">
            <a:avLst/>
          </a:prstGeom>
          <a:ln w="28575">
            <a:solidFill>
              <a:schemeClr val="tx1">
                <a:lumMod val="95000"/>
              </a:schemeClr>
            </a:solidFill>
          </a:ln>
        </p:spPr>
      </p:pic>
      <mc:AlternateContent xmlns:mc="http://schemas.openxmlformats.org/markup-compatibility/2006" xmlns:a14="http://schemas.microsoft.com/office/drawing/2010/main">
        <mc:Choice Requires="a14">
          <p:sp>
            <p:nvSpPr>
              <p:cNvPr id="10" name="TextBox 9"/>
              <p:cNvSpPr txBox="1"/>
              <p:nvPr/>
            </p:nvSpPr>
            <p:spPr>
              <a:xfrm>
                <a:off x="1141412" y="2120550"/>
                <a:ext cx="1128335" cy="4070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𝒀</m:t>
                      </m:r>
                      <m:r>
                        <a:rPr lang="en-US" sz="2000" b="1" i="1" smtClean="0">
                          <a:latin typeface="Cambria Math" panose="02040503050406030204" pitchFamily="18" charset="0"/>
                          <a:ea typeface="Cambria Math" panose="02040503050406030204" pitchFamily="18" charset="0"/>
                        </a:rPr>
                        <m:t>∈</m:t>
                      </m:r>
                      <m:sSup>
                        <m:sSupPr>
                          <m:ctrlPr>
                            <a:rPr lang="en-US" sz="2000" b="1" i="1" smtClean="0">
                              <a:latin typeface="Cambria Math" panose="02040503050406030204" pitchFamily="18" charset="0"/>
                              <a:ea typeface="Cambria Math" panose="02040503050406030204" pitchFamily="18" charset="0"/>
                            </a:rPr>
                          </m:ctrlPr>
                        </m:sSupPr>
                        <m:e>
                          <m:r>
                            <a:rPr lang="en-US" sz="2000" b="1" i="1" smtClean="0">
                              <a:latin typeface="Cambria Math" panose="02040503050406030204" pitchFamily="18" charset="0"/>
                              <a:ea typeface="Cambria Math" panose="02040503050406030204" pitchFamily="18" charset="0"/>
                            </a:rPr>
                            <m:t>ℝ</m:t>
                          </m:r>
                        </m:e>
                        <m:sup>
                          <m:r>
                            <a:rPr lang="en-US" sz="2000" b="1" i="1" smtClean="0">
                              <a:latin typeface="Cambria Math" panose="02040503050406030204" pitchFamily="18" charset="0"/>
                              <a:ea typeface="Cambria Math" panose="02040503050406030204" pitchFamily="18" charset="0"/>
                            </a:rPr>
                            <m:t>𝟐</m:t>
                          </m:r>
                        </m:sup>
                      </m:sSup>
                    </m:oMath>
                  </m:oMathPara>
                </a14:m>
                <a:endParaRPr lang="en-US" sz="2000" b="1" dirty="0"/>
              </a:p>
            </p:txBody>
          </p:sp>
        </mc:Choice>
        <mc:Fallback xmlns="">
          <p:sp>
            <p:nvSpPr>
              <p:cNvPr id="10" name="TextBox 9"/>
              <p:cNvSpPr txBox="1">
                <a:spLocks noRot="1" noChangeAspect="1" noMove="1" noResize="1" noEditPoints="1" noAdjustHandles="1" noChangeArrowheads="1" noChangeShapeType="1" noTextEdit="1"/>
              </p:cNvSpPr>
              <p:nvPr/>
            </p:nvSpPr>
            <p:spPr>
              <a:xfrm>
                <a:off x="1141412" y="2120550"/>
                <a:ext cx="1128335" cy="407099"/>
              </a:xfrm>
              <a:prstGeom prst="rect">
                <a:avLst/>
              </a:prstGeom>
              <a:blipFill>
                <a:blip r:embed="rId4"/>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23996" y="2598445"/>
            <a:ext cx="1291501" cy="869745"/>
          </a:xfrm>
          <a:prstGeom prst="rect">
            <a:avLst/>
          </a:prstGeom>
          <a:ln w="28575">
            <a:solidFill>
              <a:schemeClr val="tx1">
                <a:lumMod val="95000"/>
              </a:schemeClr>
            </a:solidFill>
          </a:ln>
        </p:spPr>
      </p:pic>
      <mc:AlternateContent xmlns:mc="http://schemas.openxmlformats.org/markup-compatibility/2006" xmlns:a14="http://schemas.microsoft.com/office/drawing/2010/main">
        <mc:Choice Requires="a14">
          <p:sp>
            <p:nvSpPr>
              <p:cNvPr id="12" name="TextBox 11"/>
              <p:cNvSpPr txBox="1"/>
              <p:nvPr/>
            </p:nvSpPr>
            <p:spPr>
              <a:xfrm>
                <a:off x="836612" y="3468190"/>
                <a:ext cx="304800"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𝒚</m:t>
                          </m:r>
                        </m:e>
                        <m:sub>
                          <m:r>
                            <a:rPr lang="en-US" sz="1600" b="1" i="1" smtClean="0">
                              <a:latin typeface="Cambria Math" panose="02040503050406030204" pitchFamily="18" charset="0"/>
                            </a:rPr>
                            <m:t>𝟏</m:t>
                          </m:r>
                        </m:sub>
                      </m:sSub>
                    </m:oMath>
                  </m:oMathPara>
                </a14:m>
                <a:endParaRPr lang="en-US" sz="1600"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836612" y="3468190"/>
                <a:ext cx="304800" cy="338554"/>
              </a:xfrm>
              <a:prstGeom prst="rect">
                <a:avLst/>
              </a:prstGeom>
              <a:blipFill>
                <a:blip r:embed="rId6"/>
                <a:stretch>
                  <a:fillRect l="-16000"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958676" y="3468190"/>
                <a:ext cx="609600"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𝒚</m:t>
                          </m:r>
                        </m:e>
                        <m:sub>
                          <m:r>
                            <a:rPr lang="en-US" sz="1600" b="1" i="1" smtClean="0">
                              <a:latin typeface="Cambria Math" panose="02040503050406030204" pitchFamily="18" charset="0"/>
                            </a:rPr>
                            <m:t>𝟐</m:t>
                          </m:r>
                        </m:sub>
                      </m:sSub>
                    </m:oMath>
                  </m:oMathPara>
                </a14:m>
                <a:endParaRPr lang="en-US" sz="16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1958676" y="3468190"/>
                <a:ext cx="609600" cy="338554"/>
              </a:xfrm>
              <a:prstGeom prst="rect">
                <a:avLst/>
              </a:prstGeom>
              <a:blipFill>
                <a:blip r:embed="rId7"/>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01296" y="4046774"/>
                <a:ext cx="2821316" cy="1477328"/>
              </a:xfrm>
              <a:prstGeom prst="rect">
                <a:avLst/>
              </a:prstGeom>
              <a:noFill/>
            </p:spPr>
            <p:txBody>
              <a:bodyPr wrap="square" rtlCol="0">
                <a:spAutoFit/>
              </a:bodyPr>
              <a:lstStyle/>
              <a:p>
                <a:r>
                  <a:rPr lang="en-US" b="1" u="sng" dirty="0" smtClean="0"/>
                  <a:t>Classes</a:t>
                </a:r>
                <a:r>
                  <a:rPr lang="en-US" dirty="0" smtClean="0"/>
                  <a:t>: </a:t>
                </a:r>
                <a:endParaRPr lang="en-US" i="1" dirty="0" smtClean="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r>
                  <a:rPr lang="en-US" dirty="0" smtClean="0"/>
                  <a:t>, if </a:t>
                </a:r>
                <a:r>
                  <a:rPr lang="en-US" b="1" dirty="0" smtClean="0"/>
                  <a:t>Clown Fish</a:t>
                </a:r>
                <a:endParaRPr lang="en-US" dirty="0" smtClean="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en-US" dirty="0" smtClean="0"/>
                  <a:t>, if </a:t>
                </a:r>
                <a:r>
                  <a:rPr lang="en-US" b="1" dirty="0" smtClean="0"/>
                  <a:t>Blue Tang</a:t>
                </a:r>
                <a:endParaRPr lang="en-US" dirty="0" smtClean="0"/>
              </a:p>
              <a:p>
                <a:r>
                  <a:rPr lang="en-US" b="1" u="sng" dirty="0" smtClean="0"/>
                  <a:t>Feature</a:t>
                </a:r>
                <a:r>
                  <a:rPr lang="en-US" dirty="0" smtClean="0"/>
                  <a: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oMath>
                </a14:m>
                <a:r>
                  <a:rPr lang="en-US" dirty="0" smtClean="0"/>
                  <a:t>, color of the fish</a:t>
                </a:r>
              </a:p>
            </p:txBody>
          </p:sp>
        </mc:Choice>
        <mc:Fallback xmlns="">
          <p:sp>
            <p:nvSpPr>
              <p:cNvPr id="14" name="TextBox 13"/>
              <p:cNvSpPr txBox="1">
                <a:spLocks noRot="1" noChangeAspect="1" noMove="1" noResize="1" noEditPoints="1" noAdjustHandles="1" noChangeArrowheads="1" noChangeShapeType="1" noTextEdit="1"/>
              </p:cNvSpPr>
              <p:nvPr/>
            </p:nvSpPr>
            <p:spPr>
              <a:xfrm>
                <a:off x="301296" y="4046774"/>
                <a:ext cx="2821316" cy="1477328"/>
              </a:xfrm>
              <a:prstGeom prst="rect">
                <a:avLst/>
              </a:prstGeom>
              <a:blipFill>
                <a:blip r:embed="rId8"/>
                <a:stretch>
                  <a:fillRect l="-1728" t="-2479" b="-57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111625" y="2120550"/>
                <a:ext cx="8077200" cy="830997"/>
              </a:xfrm>
              <a:prstGeom prst="rect">
                <a:avLst/>
              </a:prstGeom>
              <a:noFill/>
            </p:spPr>
            <p:txBody>
              <a:bodyPr wrap="square" rtlCol="0">
                <a:spAutoFit/>
              </a:bodyPr>
              <a:lstStyle/>
              <a:p>
                <a:r>
                  <a:rPr lang="en-US" sz="2400" b="1" u="sng" dirty="0" smtClean="0"/>
                  <a:t>Class Conditional Probabilities:</a:t>
                </a:r>
                <a:endParaRPr lang="en-US" sz="2400" dirty="0" smtClean="0"/>
              </a:p>
              <a:p>
                <a:r>
                  <a:rPr lang="en-US" sz="2400" dirty="0" smtClean="0"/>
                  <a:t>	i.e.: what are the distributions of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𝑐</m:t>
                        </m:r>
                      </m:sub>
                    </m:sSub>
                  </m:oMath>
                </a14:m>
                <a:r>
                  <a:rPr lang="en-US" sz="2400" dirty="0" smtClean="0"/>
                  <a:t> for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1</m:t>
                        </m:r>
                      </m:sub>
                    </m:sSub>
                  </m:oMath>
                </a14:m>
                <a:r>
                  <a:rPr lang="en-US" sz="2400" dirty="0" smtClean="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2</m:t>
                        </m:r>
                      </m:sub>
                    </m:sSub>
                  </m:oMath>
                </a14:m>
                <a:r>
                  <a:rPr lang="en-US" sz="2400" dirty="0" smtClean="0"/>
                  <a:t>?</a:t>
                </a:r>
                <a:endParaRPr lang="en-US" sz="24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111625" y="2120550"/>
                <a:ext cx="8077200" cy="830997"/>
              </a:xfrm>
              <a:prstGeom prst="rect">
                <a:avLst/>
              </a:prstGeom>
              <a:blipFill>
                <a:blip r:embed="rId9"/>
                <a:stretch>
                  <a:fillRect l="-1132" t="-5882"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70414" y="5554008"/>
                <a:ext cx="17708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rgbClr val="FFC000"/>
                          </a:solidFill>
                          <a:latin typeface="Cambria Math" panose="02040503050406030204" pitchFamily="18" charset="0"/>
                          <a:ea typeface="Cambria Math" panose="02040503050406030204" pitchFamily="18" charset="0"/>
                        </a:rPr>
                        <m:t>𝑷</m:t>
                      </m:r>
                      <m:d>
                        <m:dPr>
                          <m:ctrlPr>
                            <a:rPr lang="en-US" b="1" i="1">
                              <a:solidFill>
                                <a:srgbClr val="FFC000"/>
                              </a:solidFill>
                              <a:latin typeface="Cambria Math" panose="02040503050406030204" pitchFamily="18" charset="0"/>
                              <a:ea typeface="Cambria Math" panose="02040503050406030204" pitchFamily="18" charset="0"/>
                            </a:rPr>
                          </m:ctrlPr>
                        </m:dPr>
                        <m:e>
                          <m:sSub>
                            <m:sSubPr>
                              <m:ctrlPr>
                                <a:rPr lang="en-US" b="1" i="1">
                                  <a:solidFill>
                                    <a:srgbClr val="FFC000"/>
                                  </a:solidFill>
                                  <a:latin typeface="Cambria Math" panose="02040503050406030204" pitchFamily="18" charset="0"/>
                                  <a:ea typeface="Cambria Math" panose="02040503050406030204" pitchFamily="18" charset="0"/>
                                </a:rPr>
                              </m:ctrlPr>
                            </m:sSubPr>
                            <m:e>
                              <m:r>
                                <a:rPr lang="en-US" b="1" i="1">
                                  <a:solidFill>
                                    <a:srgbClr val="FFC000"/>
                                  </a:solidFill>
                                  <a:latin typeface="Cambria Math" panose="02040503050406030204" pitchFamily="18" charset="0"/>
                                  <a:ea typeface="Cambria Math" panose="02040503050406030204" pitchFamily="18" charset="0"/>
                                </a:rPr>
                                <m:t>𝒚</m:t>
                              </m:r>
                            </m:e>
                            <m:sub>
                              <m:r>
                                <a:rPr lang="en-US" b="1" i="1" smtClean="0">
                                  <a:solidFill>
                                    <a:srgbClr val="FFC000"/>
                                  </a:solidFill>
                                  <a:latin typeface="Cambria Math" panose="02040503050406030204" pitchFamily="18" charset="0"/>
                                  <a:ea typeface="Cambria Math" panose="02040503050406030204" pitchFamily="18" charset="0"/>
                                </a:rPr>
                                <m:t>𝟏</m:t>
                              </m:r>
                            </m:sub>
                          </m:sSub>
                        </m:e>
                      </m:d>
                      <m:r>
                        <a:rPr lang="en-US" b="1" i="1" smtClean="0">
                          <a:solidFill>
                            <a:srgbClr val="FFC000"/>
                          </a:solidFill>
                          <a:latin typeface="Cambria Math" panose="02040503050406030204" pitchFamily="18" charset="0"/>
                          <a:ea typeface="Cambria Math" panose="02040503050406030204" pitchFamily="18" charset="0"/>
                        </a:rPr>
                        <m:t>=</m:t>
                      </m:r>
                      <m:r>
                        <a:rPr lang="en-US" b="1" i="1" smtClean="0">
                          <a:solidFill>
                            <a:srgbClr val="FFC000"/>
                          </a:solidFill>
                          <a:latin typeface="Cambria Math" panose="02040503050406030204" pitchFamily="18" charset="0"/>
                          <a:ea typeface="Cambria Math" panose="02040503050406030204" pitchFamily="18" charset="0"/>
                        </a:rPr>
                        <m:t>𝟎</m:t>
                      </m:r>
                      <m:r>
                        <a:rPr lang="en-US" b="1" i="1" smtClean="0">
                          <a:solidFill>
                            <a:srgbClr val="FFC000"/>
                          </a:solidFill>
                          <a:latin typeface="Cambria Math" panose="02040503050406030204" pitchFamily="18" charset="0"/>
                          <a:ea typeface="Cambria Math" panose="02040503050406030204" pitchFamily="18" charset="0"/>
                        </a:rPr>
                        <m:t>.</m:t>
                      </m:r>
                      <m:r>
                        <a:rPr lang="en-US" b="1" i="1" smtClean="0">
                          <a:solidFill>
                            <a:srgbClr val="FFC000"/>
                          </a:solidFill>
                          <a:latin typeface="Cambria Math" panose="02040503050406030204" pitchFamily="18" charset="0"/>
                          <a:ea typeface="Cambria Math" panose="02040503050406030204" pitchFamily="18" charset="0"/>
                        </a:rPr>
                        <m:t>𝟑𝟕𝟓</m:t>
                      </m:r>
                    </m:oMath>
                  </m:oMathPara>
                </a14:m>
                <a:endParaRPr lang="en-US" b="1" dirty="0">
                  <a:solidFill>
                    <a:srgbClr val="FFC000"/>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370414" y="5554008"/>
                <a:ext cx="1770806" cy="369332"/>
              </a:xfrm>
              <a:prstGeom prst="rect">
                <a:avLst/>
              </a:prstGeom>
              <a:blipFill>
                <a:blip r:embed="rId10"/>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65091" y="5916252"/>
                <a:ext cx="17708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2">
                              <a:lumMod val="25000"/>
                              <a:lumOff val="75000"/>
                            </a:schemeClr>
                          </a:solidFill>
                          <a:latin typeface="Cambria Math" panose="02040503050406030204" pitchFamily="18" charset="0"/>
                          <a:ea typeface="Cambria Math" panose="02040503050406030204" pitchFamily="18" charset="0"/>
                        </a:rPr>
                        <m:t>𝑷</m:t>
                      </m:r>
                      <m:d>
                        <m:dPr>
                          <m:ctrlPr>
                            <a:rPr lang="en-US" b="1" i="1">
                              <a:solidFill>
                                <a:schemeClr val="bg2">
                                  <a:lumMod val="25000"/>
                                  <a:lumOff val="75000"/>
                                </a:schemeClr>
                              </a:solidFill>
                              <a:latin typeface="Cambria Math" panose="02040503050406030204" pitchFamily="18" charset="0"/>
                              <a:ea typeface="Cambria Math" panose="02040503050406030204" pitchFamily="18" charset="0"/>
                            </a:rPr>
                          </m:ctrlPr>
                        </m:dPr>
                        <m:e>
                          <m:sSub>
                            <m:sSubPr>
                              <m:ctrlPr>
                                <a:rPr lang="en-US" b="1" i="1">
                                  <a:solidFill>
                                    <a:schemeClr val="bg2">
                                      <a:lumMod val="25000"/>
                                      <a:lumOff val="75000"/>
                                    </a:schemeClr>
                                  </a:solidFill>
                                  <a:latin typeface="Cambria Math" panose="02040503050406030204" pitchFamily="18" charset="0"/>
                                  <a:ea typeface="Cambria Math" panose="02040503050406030204" pitchFamily="18" charset="0"/>
                                </a:rPr>
                              </m:ctrlPr>
                            </m:sSubPr>
                            <m:e>
                              <m:r>
                                <a:rPr lang="en-US" b="1" i="1">
                                  <a:solidFill>
                                    <a:schemeClr val="bg2">
                                      <a:lumMod val="25000"/>
                                      <a:lumOff val="75000"/>
                                    </a:schemeClr>
                                  </a:solidFill>
                                  <a:latin typeface="Cambria Math" panose="02040503050406030204" pitchFamily="18" charset="0"/>
                                  <a:ea typeface="Cambria Math" panose="02040503050406030204" pitchFamily="18" charset="0"/>
                                </a:rPr>
                                <m:t>𝒚</m:t>
                              </m:r>
                            </m:e>
                            <m:sub>
                              <m:r>
                                <a:rPr lang="en-US" b="1" i="1" smtClean="0">
                                  <a:solidFill>
                                    <a:schemeClr val="bg2">
                                      <a:lumMod val="25000"/>
                                      <a:lumOff val="75000"/>
                                    </a:schemeClr>
                                  </a:solidFill>
                                  <a:latin typeface="Cambria Math" panose="02040503050406030204" pitchFamily="18" charset="0"/>
                                  <a:ea typeface="Cambria Math" panose="02040503050406030204" pitchFamily="18" charset="0"/>
                                </a:rPr>
                                <m:t>𝟐</m:t>
                              </m:r>
                            </m:sub>
                          </m:sSub>
                        </m:e>
                      </m:d>
                      <m:r>
                        <a:rPr lang="en-US" b="1" i="1" smtClean="0">
                          <a:solidFill>
                            <a:schemeClr val="bg2">
                              <a:lumMod val="25000"/>
                              <a:lumOff val="75000"/>
                            </a:schemeClr>
                          </a:solidFill>
                          <a:latin typeface="Cambria Math" panose="02040503050406030204" pitchFamily="18" charset="0"/>
                          <a:ea typeface="Cambria Math" panose="02040503050406030204" pitchFamily="18" charset="0"/>
                        </a:rPr>
                        <m:t>=</m:t>
                      </m:r>
                      <m:r>
                        <a:rPr lang="en-US" b="1" i="1" smtClean="0">
                          <a:solidFill>
                            <a:schemeClr val="bg2">
                              <a:lumMod val="25000"/>
                              <a:lumOff val="75000"/>
                            </a:schemeClr>
                          </a:solidFill>
                          <a:latin typeface="Cambria Math" panose="02040503050406030204" pitchFamily="18" charset="0"/>
                          <a:ea typeface="Cambria Math" panose="02040503050406030204" pitchFamily="18" charset="0"/>
                        </a:rPr>
                        <m:t>𝟎</m:t>
                      </m:r>
                      <m:r>
                        <a:rPr lang="en-US" b="1" i="1" smtClean="0">
                          <a:solidFill>
                            <a:schemeClr val="bg2">
                              <a:lumMod val="25000"/>
                              <a:lumOff val="75000"/>
                            </a:schemeClr>
                          </a:solidFill>
                          <a:latin typeface="Cambria Math" panose="02040503050406030204" pitchFamily="18" charset="0"/>
                          <a:ea typeface="Cambria Math" panose="02040503050406030204" pitchFamily="18" charset="0"/>
                        </a:rPr>
                        <m:t>.</m:t>
                      </m:r>
                      <m:r>
                        <a:rPr lang="en-US" b="1" i="1" smtClean="0">
                          <a:solidFill>
                            <a:schemeClr val="bg2">
                              <a:lumMod val="25000"/>
                              <a:lumOff val="75000"/>
                            </a:schemeClr>
                          </a:solidFill>
                          <a:latin typeface="Cambria Math" panose="02040503050406030204" pitchFamily="18" charset="0"/>
                          <a:ea typeface="Cambria Math" panose="02040503050406030204" pitchFamily="18" charset="0"/>
                        </a:rPr>
                        <m:t>𝟔𝟐𝟓</m:t>
                      </m:r>
                    </m:oMath>
                  </m:oMathPara>
                </a14:m>
                <a:endParaRPr lang="en-US" b="1" dirty="0">
                  <a:solidFill>
                    <a:schemeClr val="bg2">
                      <a:lumMod val="25000"/>
                      <a:lumOff val="75000"/>
                    </a:schemeClr>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365091" y="5916252"/>
                <a:ext cx="1770806" cy="369332"/>
              </a:xfrm>
              <a:prstGeom prst="rect">
                <a:avLst/>
              </a:prstGeom>
              <a:blipFill>
                <a:blip r:embed="rId11"/>
                <a:stretch>
                  <a:fillRect b="-6667"/>
                </a:stretch>
              </a:blipFill>
            </p:spPr>
            <p:txBody>
              <a:bodyPr/>
              <a:lstStyle/>
              <a:p>
                <a:r>
                  <a:rPr lang="en-US">
                    <a:noFill/>
                  </a:rPr>
                  <a:t> </a:t>
                </a:r>
              </a:p>
            </p:txBody>
          </p:sp>
        </mc:Fallback>
      </mc:AlternateContent>
      <p:grpSp>
        <p:nvGrpSpPr>
          <p:cNvPr id="7" name="Group 6"/>
          <p:cNvGrpSpPr/>
          <p:nvPr/>
        </p:nvGrpSpPr>
        <p:grpSpPr>
          <a:xfrm>
            <a:off x="5126666" y="3423803"/>
            <a:ext cx="5867400" cy="2362200"/>
            <a:chOff x="4570412" y="3733800"/>
            <a:chExt cx="5867400" cy="2362200"/>
          </a:xfrm>
        </p:grpSpPr>
        <p:cxnSp>
          <p:nvCxnSpPr>
            <p:cNvPr id="4" name="Straight Connector 3"/>
            <p:cNvCxnSpPr/>
            <p:nvPr/>
          </p:nvCxnSpPr>
          <p:spPr>
            <a:xfrm>
              <a:off x="4570412" y="3733800"/>
              <a:ext cx="0" cy="2362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570412" y="6096000"/>
              <a:ext cx="5867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rot="16200000">
            <a:off x="3086430" y="4420237"/>
            <a:ext cx="2971800" cy="369332"/>
          </a:xfrm>
          <a:prstGeom prst="rect">
            <a:avLst/>
          </a:prstGeom>
          <a:noFill/>
        </p:spPr>
        <p:txBody>
          <a:bodyPr wrap="square" rtlCol="0">
            <a:spAutoFit/>
          </a:bodyPr>
          <a:lstStyle/>
          <a:p>
            <a:r>
              <a:rPr lang="en-US" dirty="0" smtClean="0"/>
              <a:t>Class Conditional Probability</a:t>
            </a:r>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7215610" y="6100918"/>
                <a:ext cx="1869230" cy="369332"/>
              </a:xfrm>
              <a:prstGeom prst="rect">
                <a:avLst/>
              </a:prstGeom>
              <a:noFill/>
            </p:spPr>
            <p:txBody>
              <a:bodyPr wrap="none" rtlCol="0">
                <a:spAutoFit/>
              </a:bodyPr>
              <a:lstStyle/>
              <a:p>
                <a:r>
                  <a:rPr lang="en-US" dirty="0" smtClean="0"/>
                  <a:t>Color (binned),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7215610" y="6100918"/>
                <a:ext cx="1869230" cy="369332"/>
              </a:xfrm>
              <a:prstGeom prst="rect">
                <a:avLst/>
              </a:prstGeom>
              <a:blipFill>
                <a:blip r:embed="rId12"/>
                <a:stretch>
                  <a:fillRect l="-2941"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rot="16200000">
                <a:off x="4464416" y="4466402"/>
                <a:ext cx="8621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rot="16200000">
                <a:off x="4464416" y="4466402"/>
                <a:ext cx="862159" cy="276999"/>
              </a:xfrm>
              <a:prstGeom prst="rect">
                <a:avLst/>
              </a:prstGeom>
              <a:blipFill>
                <a:blip r:embed="rId13"/>
                <a:stretch>
                  <a:fillRect l="-2174" t="-10638" r="-32609" b="-7092"/>
                </a:stretch>
              </a:blipFill>
            </p:spPr>
            <p:txBody>
              <a:bodyPr/>
              <a:lstStyle/>
              <a:p>
                <a:r>
                  <a:rPr lang="en-US">
                    <a:noFill/>
                  </a:rPr>
                  <a:t> </a:t>
                </a:r>
              </a:p>
            </p:txBody>
          </p:sp>
        </mc:Fallback>
      </mc:AlternateContent>
      <p:pic>
        <p:nvPicPr>
          <p:cNvPr id="19" name="Picture 18"/>
          <p:cNvPicPr>
            <a:picLocks noChangeAspect="1"/>
          </p:cNvPicPr>
          <p:nvPr/>
        </p:nvPicPr>
        <p:blipFill rotWithShape="1">
          <a:blip r:embed="rId14">
            <a:extLst>
              <a:ext uri="{BEBA8EAE-BF5A-486C-A8C5-ECC9F3942E4B}">
                <a14:imgProps xmlns:a14="http://schemas.microsoft.com/office/drawing/2010/main">
                  <a14:imgLayer r:embed="rId15">
                    <a14:imgEffect>
                      <a14:backgroundRemoval t="40714" b="55238" l="11786" r="91607"/>
                    </a14:imgEffect>
                  </a14:imgLayer>
                </a14:imgProps>
              </a:ext>
              <a:ext uri="{28A0092B-C50C-407E-A947-70E740481C1C}">
                <a14:useLocalDpi xmlns:a14="http://schemas.microsoft.com/office/drawing/2010/main" val="0"/>
              </a:ext>
            </a:extLst>
          </a:blip>
          <a:srcRect l="12496" t="41946" r="8209" b="44943"/>
          <a:stretch/>
        </p:blipFill>
        <p:spPr>
          <a:xfrm>
            <a:off x="5103812" y="5786002"/>
            <a:ext cx="5966452" cy="274675"/>
          </a:xfrm>
          <a:prstGeom prst="rect">
            <a:avLst/>
          </a:prstGeom>
        </p:spPr>
      </p:pic>
      <p:sp>
        <p:nvSpPr>
          <p:cNvPr id="22" name="Rectangle 21"/>
          <p:cNvSpPr/>
          <p:nvPr/>
        </p:nvSpPr>
        <p:spPr>
          <a:xfrm>
            <a:off x="5146344" y="3810000"/>
            <a:ext cx="261871" cy="1948817"/>
          </a:xfrm>
          <a:prstGeom prst="rect">
            <a:avLst/>
          </a:prstGeom>
          <a:solidFill>
            <a:schemeClr val="bg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5495399" y="4046774"/>
            <a:ext cx="268156" cy="1716932"/>
          </a:xfrm>
          <a:prstGeom prst="rect">
            <a:avLst/>
          </a:prstGeom>
          <a:solidFill>
            <a:schemeClr val="bg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5848619" y="4952999"/>
            <a:ext cx="268156" cy="811221"/>
          </a:xfrm>
          <a:prstGeom prst="rect">
            <a:avLst/>
          </a:prstGeom>
          <a:solidFill>
            <a:schemeClr val="bg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p:cNvSpPr/>
          <p:nvPr/>
        </p:nvSpPr>
        <p:spPr>
          <a:xfrm>
            <a:off x="6209771" y="5257800"/>
            <a:ext cx="268156" cy="506420"/>
          </a:xfrm>
          <a:prstGeom prst="rect">
            <a:avLst/>
          </a:prstGeom>
          <a:solidFill>
            <a:schemeClr val="bg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6551215" y="5543374"/>
            <a:ext cx="268156" cy="214541"/>
          </a:xfrm>
          <a:prstGeom prst="rect">
            <a:avLst/>
          </a:prstGeom>
          <a:solidFill>
            <a:schemeClr val="bg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p:cNvSpPr/>
          <p:nvPr/>
        </p:nvSpPr>
        <p:spPr>
          <a:xfrm flipH="1">
            <a:off x="9471521" y="3817931"/>
            <a:ext cx="280490" cy="1948817"/>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p:cNvSpPr/>
          <p:nvPr/>
        </p:nvSpPr>
        <p:spPr>
          <a:xfrm flipH="1">
            <a:off x="9116182" y="5257800"/>
            <a:ext cx="268156" cy="503202"/>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p:cNvSpPr/>
          <p:nvPr/>
        </p:nvSpPr>
        <p:spPr>
          <a:xfrm flipH="1">
            <a:off x="9836720" y="4953000"/>
            <a:ext cx="268156" cy="808517"/>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p:cNvSpPr/>
          <p:nvPr/>
        </p:nvSpPr>
        <p:spPr>
          <a:xfrm flipH="1">
            <a:off x="8774738" y="5638800"/>
            <a:ext cx="268156" cy="12490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p:cNvSpPr/>
          <p:nvPr/>
        </p:nvSpPr>
        <p:spPr>
          <a:xfrm flipH="1">
            <a:off x="10154314" y="5638800"/>
            <a:ext cx="268156" cy="127948"/>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5" name="Rectangle 34"/>
              <p:cNvSpPr/>
              <p:nvPr/>
            </p:nvSpPr>
            <p:spPr>
              <a:xfrm>
                <a:off x="5926946" y="4261344"/>
                <a:ext cx="4613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m:oMathPara>
                </a14:m>
                <a:endParaRPr lang="en-US" dirty="0"/>
              </a:p>
            </p:txBody>
          </p:sp>
        </mc:Choice>
        <mc:Fallback xmlns="">
          <p:sp>
            <p:nvSpPr>
              <p:cNvPr id="35" name="Rectangle 34"/>
              <p:cNvSpPr>
                <a:spLocks noRot="1" noChangeAspect="1" noMove="1" noResize="1" noEditPoints="1" noAdjustHandles="1" noChangeArrowheads="1" noChangeShapeType="1" noTextEdit="1"/>
              </p:cNvSpPr>
              <p:nvPr/>
            </p:nvSpPr>
            <p:spPr>
              <a:xfrm>
                <a:off x="5926946" y="4261344"/>
                <a:ext cx="461344" cy="369332"/>
              </a:xfrm>
              <a:prstGeom prst="rect">
                <a:avLst/>
              </a:prstGeom>
              <a:blipFill>
                <a:blip r:embed="rId16"/>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8959300" y="4535908"/>
                <a:ext cx="4560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m:oMathPara>
                </a14:m>
                <a:endParaRPr lang="en-US" dirty="0"/>
              </a:p>
            </p:txBody>
          </p:sp>
        </mc:Choice>
        <mc:Fallback xmlns="">
          <p:sp>
            <p:nvSpPr>
              <p:cNvPr id="36" name="Rectangle 35"/>
              <p:cNvSpPr>
                <a:spLocks noRot="1" noChangeAspect="1" noMove="1" noResize="1" noEditPoints="1" noAdjustHandles="1" noChangeArrowheads="1" noChangeShapeType="1" noTextEdit="1"/>
              </p:cNvSpPr>
              <p:nvPr/>
            </p:nvSpPr>
            <p:spPr>
              <a:xfrm>
                <a:off x="8959300" y="4535908"/>
                <a:ext cx="456022" cy="369332"/>
              </a:xfrm>
              <a:prstGeom prst="rect">
                <a:avLst/>
              </a:prstGeom>
              <a:blipFill>
                <a:blip r:embed="rId17"/>
                <a:stretch>
                  <a:fillRect b="-6557"/>
                </a:stretch>
              </a:blipFill>
            </p:spPr>
            <p:txBody>
              <a:bodyPr/>
              <a:lstStyle/>
              <a:p>
                <a:r>
                  <a:rPr lang="en-US">
                    <a:noFill/>
                  </a:rPr>
                  <a:t> </a:t>
                </a:r>
              </a:p>
            </p:txBody>
          </p:sp>
        </mc:Fallback>
      </mc:AlternateContent>
    </p:spTree>
    <p:extLst>
      <p:ext uri="{BB962C8B-B14F-4D97-AF65-F5344CB8AC3E}">
        <p14:creationId xmlns:p14="http://schemas.microsoft.com/office/powerpoint/2010/main" val="344859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Spaces and Decision </a:t>
            </a:r>
            <a:r>
              <a:rPr lang="en-US" dirty="0" smtClean="0"/>
              <a:t>Boundaries – Simplified</a:t>
            </a:r>
            <a:endParaRPr lang="en-US" dirty="0"/>
          </a:p>
        </p:txBody>
      </p:sp>
      <p:grpSp>
        <p:nvGrpSpPr>
          <p:cNvPr id="12" name="Group 11"/>
          <p:cNvGrpSpPr/>
          <p:nvPr/>
        </p:nvGrpSpPr>
        <p:grpSpPr>
          <a:xfrm>
            <a:off x="5778501" y="1828800"/>
            <a:ext cx="4876800" cy="4114800"/>
            <a:chOff x="4265612" y="2209800"/>
            <a:chExt cx="4876800" cy="4114800"/>
          </a:xfrm>
        </p:grpSpPr>
        <p:cxnSp>
          <p:nvCxnSpPr>
            <p:cNvPr id="5" name="Straight Arrow Connector 4"/>
            <p:cNvCxnSpPr/>
            <p:nvPr/>
          </p:nvCxnSpPr>
          <p:spPr>
            <a:xfrm flipV="1">
              <a:off x="4265612" y="2209800"/>
              <a:ext cx="0" cy="411480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265612" y="6324600"/>
              <a:ext cx="4876800"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1418256" y="2827939"/>
            <a:ext cx="3065933" cy="1200329"/>
          </a:xfrm>
          <a:prstGeom prst="rect">
            <a:avLst/>
          </a:prstGeom>
          <a:noFill/>
        </p:spPr>
        <p:txBody>
          <a:bodyPr wrap="square" rtlCol="0">
            <a:spAutoFit/>
          </a:bodyPr>
          <a:lstStyle/>
          <a:p>
            <a:pPr algn="ctr"/>
            <a:r>
              <a:rPr lang="en-US" sz="2400" b="1" dirty="0" smtClean="0"/>
              <a:t>2 features gives a 2-D feature space</a:t>
            </a:r>
          </a:p>
          <a:p>
            <a:pPr algn="ctr"/>
            <a:endParaRPr lang="en-US" sz="2400" b="1" dirty="0"/>
          </a:p>
        </p:txBody>
      </p:sp>
      <p:sp>
        <p:nvSpPr>
          <p:cNvPr id="14" name="TextBox 13"/>
          <p:cNvSpPr txBox="1"/>
          <p:nvPr/>
        </p:nvSpPr>
        <p:spPr>
          <a:xfrm>
            <a:off x="7827963" y="6324600"/>
            <a:ext cx="2057400" cy="369332"/>
          </a:xfrm>
          <a:prstGeom prst="rect">
            <a:avLst/>
          </a:prstGeom>
          <a:noFill/>
        </p:spPr>
        <p:txBody>
          <a:bodyPr wrap="square" rtlCol="0">
            <a:spAutoFit/>
          </a:bodyPr>
          <a:lstStyle/>
          <a:p>
            <a:r>
              <a:rPr lang="en-US" dirty="0" smtClean="0"/>
              <a:t>COLOR</a:t>
            </a:r>
            <a:endParaRPr lang="en-US" dirty="0"/>
          </a:p>
        </p:txBody>
      </p:sp>
      <p:sp>
        <p:nvSpPr>
          <p:cNvPr id="15" name="TextBox 14"/>
          <p:cNvSpPr txBox="1"/>
          <p:nvPr/>
        </p:nvSpPr>
        <p:spPr>
          <a:xfrm rot="16200000">
            <a:off x="4844156" y="3590535"/>
            <a:ext cx="628698" cy="369332"/>
          </a:xfrm>
          <a:prstGeom prst="rect">
            <a:avLst/>
          </a:prstGeom>
          <a:noFill/>
        </p:spPr>
        <p:txBody>
          <a:bodyPr wrap="none" rtlCol="0">
            <a:spAutoFit/>
          </a:bodyPr>
          <a:lstStyle/>
          <a:p>
            <a:r>
              <a:rPr lang="en-US" dirty="0" smtClean="0"/>
              <a:t>SIZE</a:t>
            </a:r>
            <a:endParaRPr lang="en-US" dirty="0"/>
          </a:p>
        </p:txBody>
      </p:sp>
      <p:cxnSp>
        <p:nvCxnSpPr>
          <p:cNvPr id="17" name="Straight Connector 16"/>
          <p:cNvCxnSpPr/>
          <p:nvPr/>
        </p:nvCxnSpPr>
        <p:spPr>
          <a:xfrm flipH="1">
            <a:off x="5618163" y="2362200"/>
            <a:ext cx="1603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5618163" y="5486400"/>
            <a:ext cx="1603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flipH="1">
            <a:off x="6376194" y="6035676"/>
            <a:ext cx="1603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456694" y="4542053"/>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rot="19484601">
            <a:off x="5255013" y="5270995"/>
            <a:ext cx="543739" cy="276999"/>
          </a:xfrm>
          <a:prstGeom prst="rect">
            <a:avLst/>
          </a:prstGeom>
          <a:noFill/>
        </p:spPr>
        <p:txBody>
          <a:bodyPr wrap="none" rtlCol="0">
            <a:spAutoFit/>
          </a:bodyPr>
          <a:lstStyle/>
          <a:p>
            <a:r>
              <a:rPr lang="en-US" sz="1200" dirty="0" smtClean="0"/>
              <a:t>Small</a:t>
            </a:r>
            <a:endParaRPr lang="en-US" sz="1200" dirty="0"/>
          </a:p>
        </p:txBody>
      </p:sp>
      <p:sp>
        <p:nvSpPr>
          <p:cNvPr id="28" name="TextBox 27"/>
          <p:cNvSpPr txBox="1"/>
          <p:nvPr/>
        </p:nvSpPr>
        <p:spPr>
          <a:xfrm rot="19484601">
            <a:off x="5244664" y="2106071"/>
            <a:ext cx="550151" cy="276999"/>
          </a:xfrm>
          <a:prstGeom prst="rect">
            <a:avLst/>
          </a:prstGeom>
          <a:noFill/>
        </p:spPr>
        <p:txBody>
          <a:bodyPr wrap="none" rtlCol="0">
            <a:spAutoFit/>
          </a:bodyPr>
          <a:lstStyle/>
          <a:p>
            <a:r>
              <a:rPr lang="en-US" sz="1200" dirty="0" smtClean="0"/>
              <a:t>Large</a:t>
            </a:r>
            <a:endParaRPr lang="en-US" sz="1200" dirty="0"/>
          </a:p>
        </p:txBody>
      </p:sp>
      <p:sp>
        <p:nvSpPr>
          <p:cNvPr id="29" name="Oval 28"/>
          <p:cNvSpPr/>
          <p:nvPr/>
        </p:nvSpPr>
        <p:spPr>
          <a:xfrm>
            <a:off x="6280888" y="4241361"/>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584693" y="4359528"/>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456694" y="4027137"/>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876751" y="4063308"/>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582637" y="3736415"/>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287240" y="3665994"/>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087465" y="3763061"/>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6504849" y="3428012"/>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139481" y="4027137"/>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965672" y="3543931"/>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837612" y="4057617"/>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786511" y="5038576"/>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8786511" y="4637630"/>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8390224" y="3888251"/>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8627837" y="4150084"/>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8356417" y="4216405"/>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8414361" y="3687047"/>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8867126" y="4270858"/>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8719019" y="4437060"/>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8481711" y="4427366"/>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8551637" y="4803826"/>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9555464" y="2755062"/>
            <a:ext cx="2362200" cy="1323439"/>
          </a:xfrm>
          <a:prstGeom prst="rect">
            <a:avLst/>
          </a:prstGeom>
          <a:noFill/>
        </p:spPr>
        <p:txBody>
          <a:bodyPr wrap="square" rtlCol="0">
            <a:spAutoFit/>
          </a:bodyPr>
          <a:lstStyle/>
          <a:p>
            <a:pPr algn="ctr"/>
            <a:r>
              <a:rPr lang="en-US" sz="2000" i="1" dirty="0" smtClean="0"/>
              <a:t>Can we learn which part of the feature space belongs to which class?</a:t>
            </a:r>
            <a:endParaRPr lang="en-US" sz="2000" i="1" dirty="0"/>
          </a:p>
        </p:txBody>
      </p:sp>
      <mc:AlternateContent xmlns:mc="http://schemas.openxmlformats.org/markup-compatibility/2006" xmlns:a14="http://schemas.microsoft.com/office/drawing/2010/main">
        <mc:Choice Requires="a14">
          <p:sp>
            <p:nvSpPr>
              <p:cNvPr id="51" name="Rectangle 50"/>
              <p:cNvSpPr/>
              <p:nvPr/>
            </p:nvSpPr>
            <p:spPr>
              <a:xfrm>
                <a:off x="1779471" y="4118667"/>
                <a:ext cx="2227705" cy="1200329"/>
              </a:xfrm>
              <a:prstGeom prst="rect">
                <a:avLst/>
              </a:prstGeom>
            </p:spPr>
            <p:txBody>
              <a:bodyPr wrap="square">
                <a:spAutoFit/>
              </a:bodyPr>
              <a:lstStyle/>
              <a:p>
                <a:pPr algn="ctr"/>
                <a:r>
                  <a:rPr lang="en-US" sz="2400" b="1" u="sng" dirty="0" smtClean="0"/>
                  <a:t>Example</a:t>
                </a:r>
                <a:r>
                  <a:rPr lang="en-US" sz="2400" dirty="0"/>
                  <a:t>:</a:t>
                </a:r>
              </a:p>
              <a:p>
                <a:pPr algn="ct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a14:m>
                <a:r>
                  <a:rPr lang="en-US" sz="2400" dirty="0" smtClean="0"/>
                  <a:t> Color</a:t>
                </a:r>
                <a:endParaRPr lang="en-US" sz="2400" dirty="0"/>
              </a:p>
              <a:p>
                <a:pPr algn="ct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2</m:t>
                        </m:r>
                      </m:sub>
                    </m:sSub>
                    <m:r>
                      <a:rPr lang="en-US" sz="2400" i="1">
                        <a:latin typeface="Cambria Math" panose="02040503050406030204" pitchFamily="18" charset="0"/>
                      </a:rPr>
                      <m:t>=</m:t>
                    </m:r>
                  </m:oMath>
                </a14:m>
                <a:r>
                  <a:rPr lang="en-US" sz="2400" dirty="0"/>
                  <a:t> Size</a:t>
                </a:r>
              </a:p>
            </p:txBody>
          </p:sp>
        </mc:Choice>
        <mc:Fallback xmlns="">
          <p:sp>
            <p:nvSpPr>
              <p:cNvPr id="51" name="Rectangle 50"/>
              <p:cNvSpPr>
                <a:spLocks noRot="1" noChangeAspect="1" noMove="1" noResize="1" noEditPoints="1" noAdjustHandles="1" noChangeArrowheads="1" noChangeShapeType="1" noTextEdit="1"/>
              </p:cNvSpPr>
              <p:nvPr/>
            </p:nvSpPr>
            <p:spPr>
              <a:xfrm>
                <a:off x="1779471" y="4118667"/>
                <a:ext cx="2227705" cy="1200329"/>
              </a:xfrm>
              <a:prstGeom prst="rect">
                <a:avLst/>
              </a:prstGeom>
              <a:blipFill>
                <a:blip r:embed="rId3"/>
                <a:stretch>
                  <a:fillRect t="-4061" b="-10660"/>
                </a:stretch>
              </a:blipFill>
            </p:spPr>
            <p:txBody>
              <a:bodyPr/>
              <a:lstStyle/>
              <a:p>
                <a:r>
                  <a:rPr lang="en-US">
                    <a:noFill/>
                  </a:rPr>
                  <a:t> </a:t>
                </a:r>
              </a:p>
            </p:txBody>
          </p:sp>
        </mc:Fallback>
      </mc:AlternateContent>
      <p:grpSp>
        <p:nvGrpSpPr>
          <p:cNvPr id="55" name="Group 54"/>
          <p:cNvGrpSpPr/>
          <p:nvPr/>
        </p:nvGrpSpPr>
        <p:grpSpPr>
          <a:xfrm>
            <a:off x="5997992" y="5920583"/>
            <a:ext cx="4592220" cy="319234"/>
            <a:chOff x="1054605" y="5929166"/>
            <a:chExt cx="3557472" cy="319234"/>
          </a:xfrm>
        </p:grpSpPr>
        <p:pic>
          <p:nvPicPr>
            <p:cNvPr id="26" name="Picture 25"/>
            <p:cNvPicPr>
              <a:picLocks noChangeAspect="1"/>
            </p:cNvPicPr>
            <p:nvPr/>
          </p:nvPicPr>
          <p:blipFill rotWithShape="1">
            <a:blip r:embed="rId4">
              <a:extLst>
                <a:ext uri="{BEBA8EAE-BF5A-486C-A8C5-ECC9F3942E4B}">
                  <a14:imgProps xmlns:a14="http://schemas.microsoft.com/office/drawing/2010/main">
                    <a14:imgLayer r:embed="rId5">
                      <a14:imgEffect>
                        <a14:backgroundRemoval t="40714" b="55238" l="11786" r="91607"/>
                      </a14:imgEffect>
                    </a14:imgLayer>
                  </a14:imgProps>
                </a:ext>
                <a:ext uri="{28A0092B-C50C-407E-A947-70E740481C1C}">
                  <a14:useLocalDpi xmlns:a14="http://schemas.microsoft.com/office/drawing/2010/main" val="0"/>
                </a:ext>
              </a:extLst>
            </a:blip>
            <a:srcRect l="12496" t="41946" r="62544" b="47142"/>
            <a:stretch/>
          </p:blipFill>
          <p:spPr>
            <a:xfrm>
              <a:off x="1054605" y="5950743"/>
              <a:ext cx="1548897" cy="261646"/>
            </a:xfrm>
            <a:prstGeom prst="rect">
              <a:avLst/>
            </a:prstGeom>
          </p:spPr>
        </p:pic>
        <p:pic>
          <p:nvPicPr>
            <p:cNvPr id="54" name="Picture 53"/>
            <p:cNvPicPr>
              <a:picLocks noChangeAspect="1"/>
            </p:cNvPicPr>
            <p:nvPr/>
          </p:nvPicPr>
          <p:blipFill rotWithShape="1">
            <a:blip r:embed="rId4">
              <a:extLst>
                <a:ext uri="{BEBA8EAE-BF5A-486C-A8C5-ECC9F3942E4B}">
                  <a14:imgProps xmlns:a14="http://schemas.microsoft.com/office/drawing/2010/main">
                    <a14:imgLayer r:embed="rId5">
                      <a14:imgEffect>
                        <a14:backgroundRemoval t="40714" b="55238" l="11786" r="91607"/>
                      </a14:imgEffect>
                    </a14:imgLayer>
                  </a14:imgProps>
                </a:ext>
                <a:ext uri="{28A0092B-C50C-407E-A947-70E740481C1C}">
                  <a14:useLocalDpi xmlns:a14="http://schemas.microsoft.com/office/drawing/2010/main" val="0"/>
                </a:ext>
              </a:extLst>
            </a:blip>
            <a:srcRect l="59132" t="40990" r="8209" b="44943"/>
            <a:stretch/>
          </p:blipFill>
          <p:spPr>
            <a:xfrm>
              <a:off x="2603502" y="5929166"/>
              <a:ext cx="2008575" cy="319234"/>
            </a:xfrm>
            <a:prstGeom prst="rect">
              <a:avLst/>
            </a:prstGeom>
          </p:spPr>
        </p:pic>
      </p:grpSp>
      <p:cxnSp>
        <p:nvCxnSpPr>
          <p:cNvPr id="57" name="Straight Connector 56"/>
          <p:cNvCxnSpPr/>
          <p:nvPr/>
        </p:nvCxnSpPr>
        <p:spPr>
          <a:xfrm flipV="1">
            <a:off x="6735037" y="2057400"/>
            <a:ext cx="2045200" cy="3863183"/>
          </a:xfrm>
          <a:prstGeom prst="line">
            <a:avLst/>
          </a:prstGeom>
          <a:ln w="28575" cap="flat" cmpd="sng" algn="ctr">
            <a:solidFill>
              <a:schemeClr val="tx1">
                <a:lumMod val="95000"/>
              </a:schemeClr>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8" name="TextBox 57"/>
          <p:cNvSpPr txBox="1"/>
          <p:nvPr/>
        </p:nvSpPr>
        <p:spPr>
          <a:xfrm rot="17891657">
            <a:off x="7326155" y="2381426"/>
            <a:ext cx="1928733" cy="369332"/>
          </a:xfrm>
          <a:prstGeom prst="rect">
            <a:avLst/>
          </a:prstGeom>
          <a:noFill/>
        </p:spPr>
        <p:txBody>
          <a:bodyPr wrap="none" rtlCol="0">
            <a:spAutoFit/>
          </a:bodyPr>
          <a:lstStyle/>
          <a:p>
            <a:r>
              <a:rPr lang="en-US" i="1" dirty="0" smtClean="0"/>
              <a:t>decision boundary</a:t>
            </a:r>
            <a:endParaRPr lang="en-US" i="1" dirty="0"/>
          </a:p>
        </p:txBody>
      </p:sp>
    </p:spTree>
    <p:extLst>
      <p:ext uri="{BB962C8B-B14F-4D97-AF65-F5344CB8AC3E}">
        <p14:creationId xmlns:p14="http://schemas.microsoft.com/office/powerpoint/2010/main" val="316443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circle(in)">
                                      <p:cBhvr>
                                        <p:cTn id="7" dur="20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000"/>
                                        <p:tgtEl>
                                          <p:spTgt spid="58"/>
                                        </p:tgtEl>
                                      </p:cBhvr>
                                    </p:animEffect>
                                    <p:anim calcmode="lin" valueType="num">
                                      <p:cBhvr>
                                        <p:cTn id="13" dur="1000" fill="hold"/>
                                        <p:tgtEl>
                                          <p:spTgt spid="58"/>
                                        </p:tgtEl>
                                        <p:attrNameLst>
                                          <p:attrName>ppt_x</p:attrName>
                                        </p:attrNameLst>
                                      </p:cBhvr>
                                      <p:tavLst>
                                        <p:tav tm="0">
                                          <p:val>
                                            <p:strVal val="#ppt_x"/>
                                          </p:val>
                                        </p:tav>
                                        <p:tav tm="100000">
                                          <p:val>
                                            <p:strVal val="#ppt_x"/>
                                          </p:val>
                                        </p:tav>
                                      </p:tavLst>
                                    </p:anim>
                                    <p:anim calcmode="lin" valueType="num">
                                      <p:cBhvr>
                                        <p:cTn id="14" dur="1000" fill="hold"/>
                                        <p:tgtEl>
                                          <p:spTgt spid="5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1000"/>
                                        <p:tgtEl>
                                          <p:spTgt spid="57"/>
                                        </p:tgtEl>
                                      </p:cBhvr>
                                    </p:animEffect>
                                    <p:anim calcmode="lin" valueType="num">
                                      <p:cBhvr>
                                        <p:cTn id="18" dur="1000" fill="hold"/>
                                        <p:tgtEl>
                                          <p:spTgt spid="57"/>
                                        </p:tgtEl>
                                        <p:attrNameLst>
                                          <p:attrName>ppt_x</p:attrName>
                                        </p:attrNameLst>
                                      </p:cBhvr>
                                      <p:tavLst>
                                        <p:tav tm="0">
                                          <p:val>
                                            <p:strVal val="#ppt_x"/>
                                          </p:val>
                                        </p:tav>
                                        <p:tav tm="100000">
                                          <p:val>
                                            <p:strVal val="#ppt_x"/>
                                          </p:val>
                                        </p:tav>
                                      </p:tavLst>
                                    </p:anim>
                                    <p:anim calcmode="lin" valueType="num">
                                      <p:cBhvr>
                                        <p:cTn id="1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a:t>
            </a:r>
            <a:r>
              <a:rPr lang="en-US" dirty="0" smtClean="0"/>
              <a:t>Classifiers: The Perceptron</a:t>
            </a:r>
            <a:endParaRPr lang="en-US" dirty="0"/>
          </a:p>
        </p:txBody>
      </p:sp>
      <p:grpSp>
        <p:nvGrpSpPr>
          <p:cNvPr id="12" name="Group 11"/>
          <p:cNvGrpSpPr/>
          <p:nvPr/>
        </p:nvGrpSpPr>
        <p:grpSpPr>
          <a:xfrm>
            <a:off x="1909616" y="1973818"/>
            <a:ext cx="4876800" cy="4114800"/>
            <a:chOff x="4265612" y="2209800"/>
            <a:chExt cx="4876800" cy="4114800"/>
          </a:xfrm>
        </p:grpSpPr>
        <p:cxnSp>
          <p:nvCxnSpPr>
            <p:cNvPr id="5" name="Straight Arrow Connector 4"/>
            <p:cNvCxnSpPr/>
            <p:nvPr/>
          </p:nvCxnSpPr>
          <p:spPr>
            <a:xfrm flipV="1">
              <a:off x="4265612" y="2209800"/>
              <a:ext cx="0" cy="411480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265612" y="6324600"/>
              <a:ext cx="4876800"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3959078" y="6469618"/>
            <a:ext cx="2057400" cy="369332"/>
          </a:xfrm>
          <a:prstGeom prst="rect">
            <a:avLst/>
          </a:prstGeom>
          <a:noFill/>
        </p:spPr>
        <p:txBody>
          <a:bodyPr wrap="square" rtlCol="0">
            <a:spAutoFit/>
          </a:bodyPr>
          <a:lstStyle/>
          <a:p>
            <a:r>
              <a:rPr lang="en-US" dirty="0" smtClean="0"/>
              <a:t>COLOR</a:t>
            </a:r>
            <a:endParaRPr lang="en-US" dirty="0"/>
          </a:p>
        </p:txBody>
      </p:sp>
      <p:sp>
        <p:nvSpPr>
          <p:cNvPr id="15" name="TextBox 14"/>
          <p:cNvSpPr txBox="1"/>
          <p:nvPr/>
        </p:nvSpPr>
        <p:spPr>
          <a:xfrm rot="16200000">
            <a:off x="975271" y="3735553"/>
            <a:ext cx="628698" cy="369332"/>
          </a:xfrm>
          <a:prstGeom prst="rect">
            <a:avLst/>
          </a:prstGeom>
          <a:noFill/>
        </p:spPr>
        <p:txBody>
          <a:bodyPr wrap="none" rtlCol="0">
            <a:spAutoFit/>
          </a:bodyPr>
          <a:lstStyle/>
          <a:p>
            <a:r>
              <a:rPr lang="en-US" dirty="0" smtClean="0"/>
              <a:t>SIZE</a:t>
            </a:r>
            <a:endParaRPr lang="en-US" dirty="0"/>
          </a:p>
        </p:txBody>
      </p:sp>
      <p:cxnSp>
        <p:nvCxnSpPr>
          <p:cNvPr id="17" name="Straight Connector 16"/>
          <p:cNvCxnSpPr/>
          <p:nvPr/>
        </p:nvCxnSpPr>
        <p:spPr>
          <a:xfrm flipH="1">
            <a:off x="1749278" y="2507218"/>
            <a:ext cx="1603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1749278" y="5631418"/>
            <a:ext cx="1603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flipH="1">
            <a:off x="2507309" y="6180694"/>
            <a:ext cx="1603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587809" y="4687071"/>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rot="19484601">
            <a:off x="1386128" y="5416013"/>
            <a:ext cx="543739" cy="276999"/>
          </a:xfrm>
          <a:prstGeom prst="rect">
            <a:avLst/>
          </a:prstGeom>
          <a:noFill/>
        </p:spPr>
        <p:txBody>
          <a:bodyPr wrap="none" rtlCol="0">
            <a:spAutoFit/>
          </a:bodyPr>
          <a:lstStyle/>
          <a:p>
            <a:r>
              <a:rPr lang="en-US" sz="1200" dirty="0" smtClean="0"/>
              <a:t>Small</a:t>
            </a:r>
            <a:endParaRPr lang="en-US" sz="1200" dirty="0"/>
          </a:p>
        </p:txBody>
      </p:sp>
      <p:sp>
        <p:nvSpPr>
          <p:cNvPr id="28" name="TextBox 27"/>
          <p:cNvSpPr txBox="1"/>
          <p:nvPr/>
        </p:nvSpPr>
        <p:spPr>
          <a:xfrm rot="19484601">
            <a:off x="1375779" y="2251089"/>
            <a:ext cx="550151" cy="276999"/>
          </a:xfrm>
          <a:prstGeom prst="rect">
            <a:avLst/>
          </a:prstGeom>
          <a:noFill/>
        </p:spPr>
        <p:txBody>
          <a:bodyPr wrap="none" rtlCol="0">
            <a:spAutoFit/>
          </a:bodyPr>
          <a:lstStyle/>
          <a:p>
            <a:r>
              <a:rPr lang="en-US" sz="1200" dirty="0" smtClean="0"/>
              <a:t>Large</a:t>
            </a:r>
            <a:endParaRPr lang="en-US" sz="1200" dirty="0"/>
          </a:p>
        </p:txBody>
      </p:sp>
      <p:sp>
        <p:nvSpPr>
          <p:cNvPr id="29" name="Oval 28"/>
          <p:cNvSpPr/>
          <p:nvPr/>
        </p:nvSpPr>
        <p:spPr>
          <a:xfrm>
            <a:off x="2412003" y="4386379"/>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715808" y="4504546"/>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587809" y="4172155"/>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007866" y="4208326"/>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713752" y="3881433"/>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418355" y="3811012"/>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218580" y="3908079"/>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635964" y="3573030"/>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270596" y="4172155"/>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096787" y="3688949"/>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968727" y="4202635"/>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917626" y="5183594"/>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917626" y="4782648"/>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4521339" y="4033269"/>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758952" y="4295102"/>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487532" y="4361423"/>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545476" y="3832065"/>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998241" y="4415876"/>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850134" y="4582078"/>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612826" y="4572384"/>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82752" y="4948844"/>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2129107" y="6065601"/>
            <a:ext cx="4592220" cy="319234"/>
            <a:chOff x="1054605" y="5929166"/>
            <a:chExt cx="3557472" cy="319234"/>
          </a:xfrm>
        </p:grpSpPr>
        <p:pic>
          <p:nvPicPr>
            <p:cNvPr id="26" name="Picture 25"/>
            <p:cNvPicPr>
              <a:picLocks noChangeAspect="1"/>
            </p:cNvPicPr>
            <p:nvPr/>
          </p:nvPicPr>
          <p:blipFill rotWithShape="1">
            <a:blip r:embed="rId3">
              <a:extLst>
                <a:ext uri="{BEBA8EAE-BF5A-486C-A8C5-ECC9F3942E4B}">
                  <a14:imgProps xmlns:a14="http://schemas.microsoft.com/office/drawing/2010/main">
                    <a14:imgLayer r:embed="rId4">
                      <a14:imgEffect>
                        <a14:backgroundRemoval t="40714" b="55238" l="11786" r="91607"/>
                      </a14:imgEffect>
                    </a14:imgLayer>
                  </a14:imgProps>
                </a:ext>
                <a:ext uri="{28A0092B-C50C-407E-A947-70E740481C1C}">
                  <a14:useLocalDpi xmlns:a14="http://schemas.microsoft.com/office/drawing/2010/main" val="0"/>
                </a:ext>
              </a:extLst>
            </a:blip>
            <a:srcRect l="12496" t="41946" r="62544" b="47142"/>
            <a:stretch/>
          </p:blipFill>
          <p:spPr>
            <a:xfrm>
              <a:off x="1054605" y="5950743"/>
              <a:ext cx="1548897" cy="261646"/>
            </a:xfrm>
            <a:prstGeom prst="rect">
              <a:avLst/>
            </a:prstGeom>
          </p:spPr>
        </p:pic>
        <p:pic>
          <p:nvPicPr>
            <p:cNvPr id="54" name="Picture 53"/>
            <p:cNvPicPr>
              <a:picLocks noChangeAspect="1"/>
            </p:cNvPicPr>
            <p:nvPr/>
          </p:nvPicPr>
          <p:blipFill rotWithShape="1">
            <a:blip r:embed="rId3">
              <a:extLst>
                <a:ext uri="{BEBA8EAE-BF5A-486C-A8C5-ECC9F3942E4B}">
                  <a14:imgProps xmlns:a14="http://schemas.microsoft.com/office/drawing/2010/main">
                    <a14:imgLayer r:embed="rId4">
                      <a14:imgEffect>
                        <a14:backgroundRemoval t="40714" b="55238" l="11786" r="91607"/>
                      </a14:imgEffect>
                    </a14:imgLayer>
                  </a14:imgProps>
                </a:ext>
                <a:ext uri="{28A0092B-C50C-407E-A947-70E740481C1C}">
                  <a14:useLocalDpi xmlns:a14="http://schemas.microsoft.com/office/drawing/2010/main" val="0"/>
                </a:ext>
              </a:extLst>
            </a:blip>
            <a:srcRect l="59132" t="40990" r="8209" b="44943"/>
            <a:stretch/>
          </p:blipFill>
          <p:spPr>
            <a:xfrm>
              <a:off x="2603502" y="5929166"/>
              <a:ext cx="2008575" cy="319234"/>
            </a:xfrm>
            <a:prstGeom prst="rect">
              <a:avLst/>
            </a:prstGeom>
          </p:spPr>
        </p:pic>
      </p:grpSp>
      <p:cxnSp>
        <p:nvCxnSpPr>
          <p:cNvPr id="57" name="Straight Connector 56"/>
          <p:cNvCxnSpPr/>
          <p:nvPr/>
        </p:nvCxnSpPr>
        <p:spPr>
          <a:xfrm flipV="1">
            <a:off x="2866152" y="2202418"/>
            <a:ext cx="2045200" cy="3863183"/>
          </a:xfrm>
          <a:prstGeom prst="line">
            <a:avLst/>
          </a:prstGeom>
          <a:ln w="28575" cap="flat" cmpd="sng" algn="ctr">
            <a:solidFill>
              <a:schemeClr val="tx1">
                <a:lumMod val="95000"/>
              </a:schemeClr>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8" name="TextBox 57"/>
          <p:cNvSpPr txBox="1"/>
          <p:nvPr/>
        </p:nvSpPr>
        <p:spPr>
          <a:xfrm rot="17891657">
            <a:off x="2299411" y="5292309"/>
            <a:ext cx="1481496" cy="307777"/>
          </a:xfrm>
          <a:prstGeom prst="rect">
            <a:avLst/>
          </a:prstGeom>
          <a:noFill/>
        </p:spPr>
        <p:txBody>
          <a:bodyPr wrap="none" rtlCol="0">
            <a:spAutoFit/>
          </a:bodyPr>
          <a:lstStyle/>
          <a:p>
            <a:r>
              <a:rPr lang="en-US" sz="1400" i="1" dirty="0" smtClean="0"/>
              <a:t>decision boundary</a:t>
            </a:r>
            <a:endParaRPr lang="en-US" sz="1400" i="1" dirty="0"/>
          </a:p>
        </p:txBody>
      </p:sp>
      <p:sp>
        <p:nvSpPr>
          <p:cNvPr id="3" name="TextBox 2"/>
          <p:cNvSpPr txBox="1"/>
          <p:nvPr/>
        </p:nvSpPr>
        <p:spPr>
          <a:xfrm>
            <a:off x="6426199" y="2003221"/>
            <a:ext cx="3276600" cy="369332"/>
          </a:xfrm>
          <a:prstGeom prst="rect">
            <a:avLst/>
          </a:prstGeom>
          <a:noFill/>
        </p:spPr>
        <p:txBody>
          <a:bodyPr wrap="square" rtlCol="0">
            <a:spAutoFit/>
          </a:bodyPr>
          <a:lstStyle/>
          <a:p>
            <a:r>
              <a:rPr lang="en-US" dirty="0" smtClean="0"/>
              <a:t>How do we define the line?</a:t>
            </a:r>
            <a:endParaRPr lang="en-US" dirty="0"/>
          </a:p>
        </p:txBody>
      </p:sp>
      <p:cxnSp>
        <p:nvCxnSpPr>
          <p:cNvPr id="6" name="Straight Arrow Connector 5"/>
          <p:cNvCxnSpPr/>
          <p:nvPr/>
        </p:nvCxnSpPr>
        <p:spPr>
          <a:xfrm flipH="1">
            <a:off x="4968728" y="2202418"/>
            <a:ext cx="1430484" cy="394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7694612" y="3386461"/>
                <a:ext cx="294433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𝑦</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𝑠𝑔𝑛</m:t>
                      </m:r>
                      <m:d>
                        <m:dPr>
                          <m:ctrlPr>
                            <a:rPr lang="en-US" sz="2800" b="0" i="1" smtClean="0">
                              <a:solidFill>
                                <a:schemeClr val="tx1"/>
                              </a:solidFill>
                              <a:latin typeface="Cambria Math" panose="02040503050406030204" pitchFamily="18" charset="0"/>
                            </a:rPr>
                          </m:ctrlPr>
                        </m:dPr>
                        <m:e>
                          <m:sSup>
                            <m:sSupPr>
                              <m:ctrlPr>
                                <a:rPr lang="en-US" sz="2800" b="0" i="1" smtClean="0">
                                  <a:solidFill>
                                    <a:schemeClr val="tx1"/>
                                  </a:solidFill>
                                  <a:latin typeface="Cambria Math" panose="02040503050406030204" pitchFamily="18" charset="0"/>
                                </a:rPr>
                              </m:ctrlPr>
                            </m:sSupPr>
                            <m:e>
                              <m:acc>
                                <m:accPr>
                                  <m:chr m:val="̅"/>
                                  <m:ctrlPr>
                                    <a:rPr lang="en-US" sz="2800" b="0" i="1" smtClean="0">
                                      <a:solidFill>
                                        <a:schemeClr val="tx1"/>
                                      </a:solidFill>
                                      <a:latin typeface="Cambria Math" panose="02040503050406030204" pitchFamily="18" charset="0"/>
                                    </a:rPr>
                                  </m:ctrlPr>
                                </m:accPr>
                                <m:e>
                                  <m:r>
                                    <a:rPr lang="en-US" sz="2800" b="1" i="1" smtClean="0">
                                      <a:solidFill>
                                        <a:schemeClr val="tx1"/>
                                      </a:solidFill>
                                      <a:latin typeface="Cambria Math" panose="02040503050406030204" pitchFamily="18" charset="0"/>
                                    </a:rPr>
                                    <m:t>𝒘</m:t>
                                  </m:r>
                                </m:e>
                              </m:acc>
                            </m:e>
                            <m:sup>
                              <m:r>
                                <a:rPr lang="en-US" sz="2800" b="0" i="1" smtClean="0">
                                  <a:solidFill>
                                    <a:schemeClr val="tx1"/>
                                  </a:solidFill>
                                  <a:latin typeface="Cambria Math" panose="02040503050406030204" pitchFamily="18" charset="0"/>
                                </a:rPr>
                                <m:t>𝑇</m:t>
                              </m:r>
                            </m:sup>
                          </m:sSup>
                          <m:acc>
                            <m:accPr>
                              <m:chr m:val="̅"/>
                              <m:ctrlPr>
                                <a:rPr lang="en-US" sz="2800" b="0" i="1" smtClean="0">
                                  <a:solidFill>
                                    <a:schemeClr val="tx1"/>
                                  </a:solidFill>
                                  <a:latin typeface="Cambria Math" panose="02040503050406030204" pitchFamily="18" charset="0"/>
                                </a:rPr>
                              </m:ctrlPr>
                            </m:accPr>
                            <m:e>
                              <m:r>
                                <a:rPr lang="en-US" sz="2800" b="1" i="1" smtClean="0">
                                  <a:solidFill>
                                    <a:schemeClr val="tx1"/>
                                  </a:solidFill>
                                  <a:latin typeface="Cambria Math" panose="02040503050406030204" pitchFamily="18" charset="0"/>
                                </a:rPr>
                                <m:t>𝒙</m:t>
                              </m:r>
                            </m:e>
                          </m:acc>
                          <m:r>
                            <a:rPr lang="en-US" sz="2800" b="0"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𝒃</m:t>
                          </m:r>
                        </m:e>
                      </m:d>
                    </m:oMath>
                  </m:oMathPara>
                </a14:m>
                <a:endParaRPr lang="en-US" sz="2800" dirty="0">
                  <a:solidFill>
                    <a:schemeClr val="tx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694612" y="3386461"/>
                <a:ext cx="2944331" cy="430887"/>
              </a:xfrm>
              <a:prstGeom prst="rect">
                <a:avLst/>
              </a:prstGeom>
              <a:blipFill>
                <a:blip r:embed="rId5"/>
                <a:stretch>
                  <a:fillRect/>
                </a:stretch>
              </a:blipFill>
            </p:spPr>
            <p:txBody>
              <a:bodyPr/>
              <a:lstStyle/>
              <a:p>
                <a:r>
                  <a:rPr lang="en-US">
                    <a:noFill/>
                  </a:rPr>
                  <a:t> </a:t>
                </a:r>
              </a:p>
            </p:txBody>
          </p:sp>
        </mc:Fallback>
      </mc:AlternateContent>
      <p:sp>
        <p:nvSpPr>
          <p:cNvPr id="18" name="Rectangle 17"/>
          <p:cNvSpPr/>
          <p:nvPr/>
        </p:nvSpPr>
        <p:spPr>
          <a:xfrm>
            <a:off x="7389812" y="3144178"/>
            <a:ext cx="3581400" cy="93290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p:cNvSpPr txBox="1"/>
              <p:nvPr/>
            </p:nvSpPr>
            <p:spPr>
              <a:xfrm>
                <a:off x="8232211" y="5446197"/>
                <a:ext cx="3886200" cy="1200329"/>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oMath>
                </a14:m>
                <a:r>
                  <a:rPr lang="en-US" b="0" dirty="0" smtClean="0">
                    <a:ea typeface="Cambria Math" panose="02040503050406030204" pitchFamily="18" charset="0"/>
                  </a:rPr>
                  <a:t>: predicted class</a:t>
                </a:r>
              </a:p>
              <a:p>
                <a14:m>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𝒙</m:t>
                        </m:r>
                      </m:e>
                    </m:acc>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2</m:t>
                        </m:r>
                      </m:sup>
                    </m:sSup>
                  </m:oMath>
                </a14:m>
                <a:r>
                  <a:rPr lang="en-US" dirty="0" smtClean="0">
                    <a:ea typeface="Cambria Math" panose="02040503050406030204" pitchFamily="18" charset="0"/>
                  </a:rPr>
                  <a:t>: feature vector</a:t>
                </a:r>
              </a:p>
              <a:p>
                <a14:m>
                  <m:oMath xmlns:m="http://schemas.openxmlformats.org/officeDocument/2006/math">
                    <m:acc>
                      <m:accPr>
                        <m:chr m:val="̅"/>
                        <m:ctrlPr>
                          <a:rPr lang="en-US" i="1" smtClean="0">
                            <a:solidFill>
                              <a:srgbClr val="FFFF00"/>
                            </a:solidFill>
                            <a:latin typeface="Cambria Math" panose="02040503050406030204" pitchFamily="18" charset="0"/>
                          </a:rPr>
                        </m:ctrlPr>
                      </m:accPr>
                      <m:e>
                        <m:r>
                          <a:rPr lang="en-US" b="1" i="1" smtClean="0">
                            <a:solidFill>
                              <a:srgbClr val="FFFF00"/>
                            </a:solidFill>
                            <a:latin typeface="Cambria Math" panose="02040503050406030204" pitchFamily="18" charset="0"/>
                          </a:rPr>
                          <m:t>𝒘</m:t>
                        </m:r>
                      </m:e>
                    </m:acc>
                    <m:r>
                      <a:rPr lang="en-US" i="1" smtClean="0">
                        <a:solidFill>
                          <a:srgbClr val="FFFF00"/>
                        </a:solidFill>
                        <a:latin typeface="Cambria Math" panose="02040503050406030204" pitchFamily="18" charset="0"/>
                        <a:ea typeface="Cambria Math" panose="02040503050406030204" pitchFamily="18" charset="0"/>
                      </a:rPr>
                      <m:t>∈</m:t>
                    </m:r>
                    <m:sSup>
                      <m:sSupPr>
                        <m:ctrlPr>
                          <a:rPr lang="en-US" i="1" smtClean="0">
                            <a:solidFill>
                              <a:srgbClr val="FFFF00"/>
                            </a:solidFill>
                            <a:latin typeface="Cambria Math" panose="02040503050406030204" pitchFamily="18" charset="0"/>
                            <a:ea typeface="Cambria Math" panose="02040503050406030204" pitchFamily="18" charset="0"/>
                          </a:rPr>
                        </m:ctrlPr>
                      </m:sSupPr>
                      <m:e>
                        <m:r>
                          <a:rPr lang="en-US" i="1" smtClean="0">
                            <a:solidFill>
                              <a:srgbClr val="FFFF00"/>
                            </a:solidFill>
                            <a:latin typeface="Cambria Math" panose="02040503050406030204" pitchFamily="18" charset="0"/>
                            <a:ea typeface="Cambria Math" panose="02040503050406030204" pitchFamily="18" charset="0"/>
                          </a:rPr>
                          <m:t>ℝ</m:t>
                        </m:r>
                      </m:e>
                      <m:sup>
                        <m:r>
                          <a:rPr lang="en-US" b="0" i="1" smtClean="0">
                            <a:solidFill>
                              <a:srgbClr val="FFFF00"/>
                            </a:solidFill>
                            <a:latin typeface="Cambria Math" panose="02040503050406030204" pitchFamily="18" charset="0"/>
                            <a:ea typeface="Cambria Math" panose="02040503050406030204" pitchFamily="18" charset="0"/>
                          </a:rPr>
                          <m:t>2</m:t>
                        </m:r>
                      </m:sup>
                    </m:sSup>
                  </m:oMath>
                </a14:m>
                <a:r>
                  <a:rPr lang="en-US" dirty="0" smtClean="0">
                    <a:solidFill>
                      <a:srgbClr val="FFFF00"/>
                    </a:solidFill>
                    <a:ea typeface="Cambria Math" panose="02040503050406030204" pitchFamily="18" charset="0"/>
                  </a:rPr>
                  <a:t>: weight vector (</a:t>
                </a:r>
                <a:r>
                  <a:rPr lang="en-US" b="1" dirty="0" smtClean="0">
                    <a:solidFill>
                      <a:srgbClr val="FFFF00"/>
                    </a:solidFill>
                    <a:ea typeface="Cambria Math" panose="02040503050406030204" pitchFamily="18" charset="0"/>
                  </a:rPr>
                  <a:t>to be learned</a:t>
                </a:r>
                <a:r>
                  <a:rPr lang="en-US" dirty="0" smtClean="0">
                    <a:solidFill>
                      <a:srgbClr val="FFFF00"/>
                    </a:solidFill>
                    <a:ea typeface="Cambria Math" panose="02040503050406030204" pitchFamily="18" charset="0"/>
                  </a:rPr>
                  <a:t>)</a:t>
                </a:r>
              </a:p>
              <a:p>
                <a14:m>
                  <m:oMath xmlns:m="http://schemas.openxmlformats.org/officeDocument/2006/math">
                    <m:r>
                      <a:rPr lang="en-US" b="0" i="1" smtClean="0">
                        <a:solidFill>
                          <a:srgbClr val="FFFF00"/>
                        </a:solidFill>
                        <a:latin typeface="Cambria Math" panose="02040503050406030204" pitchFamily="18" charset="0"/>
                      </a:rPr>
                      <m:t>𝑏</m:t>
                    </m:r>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ℝ</m:t>
                    </m:r>
                  </m:oMath>
                </a14:m>
                <a:r>
                  <a:rPr lang="en-US" dirty="0" smtClean="0">
                    <a:solidFill>
                      <a:srgbClr val="FFFF00"/>
                    </a:solidFill>
                  </a:rPr>
                  <a:t>: </a:t>
                </a:r>
                <a:r>
                  <a:rPr lang="en-US" b="1" dirty="0" smtClean="0">
                    <a:solidFill>
                      <a:srgbClr val="FFFF00"/>
                    </a:solidFill>
                  </a:rPr>
                  <a:t>bias</a:t>
                </a:r>
                <a:r>
                  <a:rPr lang="en-US" dirty="0" smtClean="0">
                    <a:solidFill>
                      <a:srgbClr val="FFFF00"/>
                    </a:solidFill>
                  </a:rPr>
                  <a:t> (</a:t>
                </a:r>
                <a:r>
                  <a:rPr lang="en-US" b="1" dirty="0" smtClean="0">
                    <a:solidFill>
                      <a:srgbClr val="FFFF00"/>
                    </a:solidFill>
                  </a:rPr>
                  <a:t>to be learned</a:t>
                </a:r>
                <a:r>
                  <a:rPr lang="en-US" dirty="0" smtClean="0">
                    <a:solidFill>
                      <a:srgbClr val="FFFF00"/>
                    </a:solidFill>
                  </a:rPr>
                  <a:t>)</a:t>
                </a:r>
                <a:endParaRPr lang="en-US" dirty="0">
                  <a:solidFill>
                    <a:srgbClr val="FFFF0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232211" y="5446197"/>
                <a:ext cx="3886200" cy="1200329"/>
              </a:xfrm>
              <a:prstGeom prst="rect">
                <a:avLst/>
              </a:prstGeom>
              <a:blipFill>
                <a:blip r:embed="rId7"/>
                <a:stretch>
                  <a:fillRect t="-2538"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2012798" y="2003238"/>
                <a:ext cx="7945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2012798" y="2003238"/>
                <a:ext cx="794576" cy="369332"/>
              </a:xfrm>
              <a:prstGeom prst="rect">
                <a:avLst/>
              </a:prstGeom>
              <a:blipFill>
                <a:blip r:embed="rId8"/>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p:cNvSpPr/>
              <p:nvPr/>
            </p:nvSpPr>
            <p:spPr>
              <a:xfrm>
                <a:off x="5926751" y="5615036"/>
                <a:ext cx="7945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&lt;0</m:t>
                      </m:r>
                    </m:oMath>
                  </m:oMathPara>
                </a14:m>
                <a:endParaRPr lang="en-US" dirty="0"/>
              </a:p>
            </p:txBody>
          </p:sp>
        </mc:Choice>
        <mc:Fallback xmlns="">
          <p:sp>
            <p:nvSpPr>
              <p:cNvPr id="56" name="Rectangle 55"/>
              <p:cNvSpPr>
                <a:spLocks noRot="1" noChangeAspect="1" noMove="1" noResize="1" noEditPoints="1" noAdjustHandles="1" noChangeArrowheads="1" noChangeShapeType="1" noTextEdit="1"/>
              </p:cNvSpPr>
              <p:nvPr/>
            </p:nvSpPr>
            <p:spPr>
              <a:xfrm>
                <a:off x="5926751" y="5615036"/>
                <a:ext cx="794576" cy="369332"/>
              </a:xfrm>
              <a:prstGeom prst="rect">
                <a:avLst/>
              </a:prstGeom>
              <a:blipFill>
                <a:blip r:embed="rId9"/>
                <a:stretch>
                  <a:fillRect b="-6557"/>
                </a:stretch>
              </a:blipFill>
            </p:spPr>
            <p:txBody>
              <a:bodyPr/>
              <a:lstStyle/>
              <a:p>
                <a:r>
                  <a:rPr lang="en-US">
                    <a:noFill/>
                  </a:rPr>
                  <a:t> </a:t>
                </a:r>
              </a:p>
            </p:txBody>
          </p:sp>
        </mc:Fallback>
      </mc:AlternateContent>
    </p:spTree>
    <p:extLst>
      <p:ext uri="{BB962C8B-B14F-4D97-AF65-F5344CB8AC3E}">
        <p14:creationId xmlns:p14="http://schemas.microsoft.com/office/powerpoint/2010/main" val="338459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8" grpId="0" animBg="1"/>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the decision boundary is not linear?</a:t>
            </a:r>
            <a:endParaRPr lang="en-US" dirty="0"/>
          </a:p>
        </p:txBody>
      </p:sp>
      <p:sp>
        <p:nvSpPr>
          <p:cNvPr id="24" name="Oval 23"/>
          <p:cNvSpPr/>
          <p:nvPr/>
        </p:nvSpPr>
        <p:spPr>
          <a:xfrm>
            <a:off x="4527536" y="3806112"/>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351730" y="3505420"/>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655535" y="3623587"/>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826383" y="3790363"/>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201219" y="4605424"/>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106782" y="3499077"/>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656929" y="3429220"/>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475412" y="4495800"/>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874538" y="3191238"/>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527428" y="4759876"/>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353619" y="4276670"/>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445898" y="3406610"/>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443312" y="4916374"/>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443312" y="4515428"/>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998510" y="3237244"/>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236123" y="3499077"/>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964703" y="3565398"/>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491308" y="3054663"/>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475412" y="3619851"/>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375820" y="4314858"/>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089997" y="3776359"/>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5208438" y="4681624"/>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46213" y="2577501"/>
            <a:ext cx="2208624" cy="2246769"/>
          </a:xfrm>
          <a:prstGeom prst="rect">
            <a:avLst/>
          </a:prstGeom>
          <a:noFill/>
          <a:ln w="28575">
            <a:solidFill>
              <a:schemeClr val="bg2">
                <a:lumMod val="25000"/>
                <a:lumOff val="75000"/>
              </a:schemeClr>
            </a:solidFill>
          </a:ln>
        </p:spPr>
        <p:txBody>
          <a:bodyPr wrap="square" rtlCol="0">
            <a:spAutoFit/>
          </a:bodyPr>
          <a:lstStyle/>
          <a:p>
            <a:r>
              <a:rPr lang="en-US" sz="2000" b="1" i="1" u="sng" dirty="0" smtClean="0"/>
              <a:t>k</a:t>
            </a:r>
            <a:r>
              <a:rPr lang="en-US" sz="2000" b="1" u="sng" dirty="0" smtClean="0"/>
              <a:t>-Nearest Neighbor (k-NN):</a:t>
            </a:r>
            <a:r>
              <a:rPr lang="en-US" sz="2000" dirty="0" smtClean="0"/>
              <a:t> find the </a:t>
            </a:r>
            <a:r>
              <a:rPr lang="en-US" sz="2000" i="1" dirty="0" smtClean="0"/>
              <a:t>k</a:t>
            </a:r>
            <a:r>
              <a:rPr lang="en-US" sz="2000" dirty="0" smtClean="0"/>
              <a:t> closest data points and make decision based on labels of the neighbors</a:t>
            </a:r>
            <a:endParaRPr lang="en-US" sz="2000" dirty="0"/>
          </a:p>
        </p:txBody>
      </p:sp>
      <p:sp>
        <p:nvSpPr>
          <p:cNvPr id="52" name="TextBox 51"/>
          <p:cNvSpPr txBox="1"/>
          <p:nvPr/>
        </p:nvSpPr>
        <p:spPr>
          <a:xfrm>
            <a:off x="7566612" y="2449302"/>
            <a:ext cx="2287672" cy="1938992"/>
          </a:xfrm>
          <a:prstGeom prst="rect">
            <a:avLst/>
          </a:prstGeom>
          <a:noFill/>
          <a:ln w="28575">
            <a:solidFill>
              <a:schemeClr val="bg2">
                <a:lumMod val="25000"/>
                <a:lumOff val="75000"/>
              </a:schemeClr>
            </a:solidFill>
          </a:ln>
        </p:spPr>
        <p:txBody>
          <a:bodyPr wrap="square" rtlCol="0">
            <a:spAutoFit/>
          </a:bodyPr>
          <a:lstStyle/>
          <a:p>
            <a:r>
              <a:rPr lang="en-US" sz="2000" b="1" u="sng" dirty="0" smtClean="0"/>
              <a:t>(Random) Decision Trees:</a:t>
            </a:r>
            <a:r>
              <a:rPr lang="en-US" sz="2000" dirty="0" smtClean="0"/>
              <a:t> </a:t>
            </a:r>
          </a:p>
          <a:p>
            <a:r>
              <a:rPr lang="en-US" sz="2000" dirty="0" smtClean="0"/>
              <a:t>iteratively divide feature space into search cells based on some rule </a:t>
            </a:r>
            <a:endParaRPr lang="en-US" sz="2000" dirty="0"/>
          </a:p>
        </p:txBody>
      </p:sp>
      <p:sp>
        <p:nvSpPr>
          <p:cNvPr id="53" name="TextBox 52"/>
          <p:cNvSpPr txBox="1"/>
          <p:nvPr/>
        </p:nvSpPr>
        <p:spPr>
          <a:xfrm>
            <a:off x="6209156" y="5387307"/>
            <a:ext cx="2049753" cy="1015663"/>
          </a:xfrm>
          <a:prstGeom prst="rect">
            <a:avLst/>
          </a:prstGeom>
          <a:noFill/>
          <a:ln w="28575">
            <a:solidFill>
              <a:schemeClr val="bg2">
                <a:lumMod val="25000"/>
                <a:lumOff val="75000"/>
              </a:schemeClr>
            </a:solidFill>
          </a:ln>
        </p:spPr>
        <p:txBody>
          <a:bodyPr wrap="square" rtlCol="0">
            <a:spAutoFit/>
          </a:bodyPr>
          <a:lstStyle/>
          <a:p>
            <a:r>
              <a:rPr lang="en-US" sz="2000" b="1" u="sng" dirty="0" smtClean="0"/>
              <a:t>Random Forests:</a:t>
            </a:r>
            <a:r>
              <a:rPr lang="en-US" sz="2000" dirty="0" smtClean="0"/>
              <a:t> combination of decision trees</a:t>
            </a:r>
            <a:endParaRPr lang="en-US" sz="2000" dirty="0"/>
          </a:p>
        </p:txBody>
      </p:sp>
      <p:sp>
        <p:nvSpPr>
          <p:cNvPr id="4" name="Freeform 3"/>
          <p:cNvSpPr/>
          <p:nvPr/>
        </p:nvSpPr>
        <p:spPr>
          <a:xfrm>
            <a:off x="4624116" y="4079266"/>
            <a:ext cx="1080224" cy="393240"/>
          </a:xfrm>
          <a:custGeom>
            <a:avLst/>
            <a:gdLst>
              <a:gd name="connsiteX0" fmla="*/ 0 w 1080224"/>
              <a:gd name="connsiteY0" fmla="*/ 393240 h 393240"/>
              <a:gd name="connsiteX1" fmla="*/ 56854 w 1080224"/>
              <a:gd name="connsiteY1" fmla="*/ 317435 h 393240"/>
              <a:gd name="connsiteX2" fmla="*/ 66330 w 1080224"/>
              <a:gd name="connsiteY2" fmla="*/ 303221 h 393240"/>
              <a:gd name="connsiteX3" fmla="*/ 85281 w 1080224"/>
              <a:gd name="connsiteY3" fmla="*/ 270056 h 393240"/>
              <a:gd name="connsiteX4" fmla="*/ 94757 w 1080224"/>
              <a:gd name="connsiteY4" fmla="*/ 255843 h 393240"/>
              <a:gd name="connsiteX5" fmla="*/ 113708 w 1080224"/>
              <a:gd name="connsiteY5" fmla="*/ 241629 h 393240"/>
              <a:gd name="connsiteX6" fmla="*/ 156348 w 1080224"/>
              <a:gd name="connsiteY6" fmla="*/ 194251 h 393240"/>
              <a:gd name="connsiteX7" fmla="*/ 175300 w 1080224"/>
              <a:gd name="connsiteY7" fmla="*/ 184775 h 393240"/>
              <a:gd name="connsiteX8" fmla="*/ 194251 w 1080224"/>
              <a:gd name="connsiteY8" fmla="*/ 165824 h 393240"/>
              <a:gd name="connsiteX9" fmla="*/ 222678 w 1080224"/>
              <a:gd name="connsiteY9" fmla="*/ 161086 h 393240"/>
              <a:gd name="connsiteX10" fmla="*/ 241629 w 1080224"/>
              <a:gd name="connsiteY10" fmla="*/ 156349 h 393240"/>
              <a:gd name="connsiteX11" fmla="*/ 270056 w 1080224"/>
              <a:gd name="connsiteY11" fmla="*/ 127922 h 393240"/>
              <a:gd name="connsiteX12" fmla="*/ 289007 w 1080224"/>
              <a:gd name="connsiteY12" fmla="*/ 118446 h 393240"/>
              <a:gd name="connsiteX13" fmla="*/ 322172 w 1080224"/>
              <a:gd name="connsiteY13" fmla="*/ 99495 h 393240"/>
              <a:gd name="connsiteX14" fmla="*/ 336386 w 1080224"/>
              <a:gd name="connsiteY14" fmla="*/ 94757 h 393240"/>
              <a:gd name="connsiteX15" fmla="*/ 379026 w 1080224"/>
              <a:gd name="connsiteY15" fmla="*/ 75806 h 393240"/>
              <a:gd name="connsiteX16" fmla="*/ 421666 w 1080224"/>
              <a:gd name="connsiteY16" fmla="*/ 66330 h 393240"/>
              <a:gd name="connsiteX17" fmla="*/ 469045 w 1080224"/>
              <a:gd name="connsiteY17" fmla="*/ 56854 h 393240"/>
              <a:gd name="connsiteX18" fmla="*/ 483258 w 1080224"/>
              <a:gd name="connsiteY18" fmla="*/ 52116 h 393240"/>
              <a:gd name="connsiteX19" fmla="*/ 497472 w 1080224"/>
              <a:gd name="connsiteY19" fmla="*/ 42641 h 393240"/>
              <a:gd name="connsiteX20" fmla="*/ 544850 w 1080224"/>
              <a:gd name="connsiteY20" fmla="*/ 33165 h 393240"/>
              <a:gd name="connsiteX21" fmla="*/ 876497 w 1080224"/>
              <a:gd name="connsiteY21" fmla="*/ 18952 h 393240"/>
              <a:gd name="connsiteX22" fmla="*/ 1047059 w 1080224"/>
              <a:gd name="connsiteY22" fmla="*/ 4738 h 393240"/>
              <a:gd name="connsiteX23" fmla="*/ 1080224 w 1080224"/>
              <a:gd name="connsiteY23" fmla="*/ 0 h 39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80224" h="393240">
                <a:moveTo>
                  <a:pt x="0" y="393240"/>
                </a:moveTo>
                <a:cubicBezTo>
                  <a:pt x="39544" y="347106"/>
                  <a:pt x="20351" y="372189"/>
                  <a:pt x="56854" y="317435"/>
                </a:cubicBezTo>
                <a:lnTo>
                  <a:pt x="66330" y="303221"/>
                </a:lnTo>
                <a:cubicBezTo>
                  <a:pt x="73997" y="272546"/>
                  <a:pt x="65119" y="294249"/>
                  <a:pt x="85281" y="270056"/>
                </a:cubicBezTo>
                <a:cubicBezTo>
                  <a:pt x="88926" y="265682"/>
                  <a:pt x="90731" y="259869"/>
                  <a:pt x="94757" y="255843"/>
                </a:cubicBezTo>
                <a:cubicBezTo>
                  <a:pt x="100341" y="250259"/>
                  <a:pt x="108125" y="247213"/>
                  <a:pt x="113708" y="241629"/>
                </a:cubicBezTo>
                <a:cubicBezTo>
                  <a:pt x="136457" y="218879"/>
                  <a:pt x="106520" y="219165"/>
                  <a:pt x="156348" y="194251"/>
                </a:cubicBezTo>
                <a:cubicBezTo>
                  <a:pt x="162665" y="191092"/>
                  <a:pt x="169650" y="189013"/>
                  <a:pt x="175300" y="184775"/>
                </a:cubicBezTo>
                <a:cubicBezTo>
                  <a:pt x="182447" y="179415"/>
                  <a:pt x="186261" y="169819"/>
                  <a:pt x="194251" y="165824"/>
                </a:cubicBezTo>
                <a:cubicBezTo>
                  <a:pt x="202843" y="161528"/>
                  <a:pt x="213258" y="162970"/>
                  <a:pt x="222678" y="161086"/>
                </a:cubicBezTo>
                <a:cubicBezTo>
                  <a:pt x="229063" y="159809"/>
                  <a:pt x="235312" y="157928"/>
                  <a:pt x="241629" y="156349"/>
                </a:cubicBezTo>
                <a:cubicBezTo>
                  <a:pt x="251105" y="146873"/>
                  <a:pt x="258070" y="133915"/>
                  <a:pt x="270056" y="127922"/>
                </a:cubicBezTo>
                <a:cubicBezTo>
                  <a:pt x="276373" y="124763"/>
                  <a:pt x="282875" y="121950"/>
                  <a:pt x="289007" y="118446"/>
                </a:cubicBezTo>
                <a:cubicBezTo>
                  <a:pt x="312796" y="104852"/>
                  <a:pt x="293541" y="111765"/>
                  <a:pt x="322172" y="99495"/>
                </a:cubicBezTo>
                <a:cubicBezTo>
                  <a:pt x="326763" y="97528"/>
                  <a:pt x="331796" y="96724"/>
                  <a:pt x="336386" y="94757"/>
                </a:cubicBezTo>
                <a:cubicBezTo>
                  <a:pt x="356135" y="86293"/>
                  <a:pt x="356978" y="82105"/>
                  <a:pt x="379026" y="75806"/>
                </a:cubicBezTo>
                <a:cubicBezTo>
                  <a:pt x="393026" y="71806"/>
                  <a:pt x="407541" y="69861"/>
                  <a:pt x="421666" y="66330"/>
                </a:cubicBezTo>
                <a:cubicBezTo>
                  <a:pt x="465767" y="55304"/>
                  <a:pt x="387798" y="68461"/>
                  <a:pt x="469045" y="56854"/>
                </a:cubicBezTo>
                <a:cubicBezTo>
                  <a:pt x="473783" y="55275"/>
                  <a:pt x="478791" y="54349"/>
                  <a:pt x="483258" y="52116"/>
                </a:cubicBezTo>
                <a:cubicBezTo>
                  <a:pt x="488351" y="49570"/>
                  <a:pt x="492030" y="44316"/>
                  <a:pt x="497472" y="42641"/>
                </a:cubicBezTo>
                <a:cubicBezTo>
                  <a:pt x="512865" y="37905"/>
                  <a:pt x="528759" y="33855"/>
                  <a:pt x="544850" y="33165"/>
                </a:cubicBezTo>
                <a:lnTo>
                  <a:pt x="876497" y="18952"/>
                </a:lnTo>
                <a:cubicBezTo>
                  <a:pt x="972842" y="-317"/>
                  <a:pt x="885656" y="14520"/>
                  <a:pt x="1047059" y="4738"/>
                </a:cubicBezTo>
                <a:cubicBezTo>
                  <a:pt x="1058206" y="4062"/>
                  <a:pt x="1080224" y="0"/>
                  <a:pt x="1080224" y="0"/>
                </a:cubicBezTo>
              </a:path>
            </a:pathLst>
          </a:cu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5510089" y="2956402"/>
            <a:ext cx="193866" cy="1132340"/>
          </a:xfrm>
          <a:custGeom>
            <a:avLst/>
            <a:gdLst>
              <a:gd name="connsiteX0" fmla="*/ 180037 w 193866"/>
              <a:gd name="connsiteY0" fmla="*/ 1132340 h 1132340"/>
              <a:gd name="connsiteX1" fmla="*/ 175300 w 193866"/>
              <a:gd name="connsiteY1" fmla="*/ 1108651 h 1132340"/>
              <a:gd name="connsiteX2" fmla="*/ 184775 w 193866"/>
              <a:gd name="connsiteY2" fmla="*/ 1061273 h 1132340"/>
              <a:gd name="connsiteX3" fmla="*/ 189513 w 193866"/>
              <a:gd name="connsiteY3" fmla="*/ 1032846 h 1132340"/>
              <a:gd name="connsiteX4" fmla="*/ 175300 w 193866"/>
              <a:gd name="connsiteY4" fmla="*/ 800692 h 1132340"/>
              <a:gd name="connsiteX5" fmla="*/ 170562 w 193866"/>
              <a:gd name="connsiteY5" fmla="*/ 786479 h 1132340"/>
              <a:gd name="connsiteX6" fmla="*/ 156348 w 193866"/>
              <a:gd name="connsiteY6" fmla="*/ 767528 h 1132340"/>
              <a:gd name="connsiteX7" fmla="*/ 151610 w 193866"/>
              <a:gd name="connsiteY7" fmla="*/ 748576 h 1132340"/>
              <a:gd name="connsiteX8" fmla="*/ 146873 w 193866"/>
              <a:gd name="connsiteY8" fmla="*/ 724887 h 1132340"/>
              <a:gd name="connsiteX9" fmla="*/ 142135 w 193866"/>
              <a:gd name="connsiteY9" fmla="*/ 710674 h 1132340"/>
              <a:gd name="connsiteX10" fmla="*/ 127921 w 193866"/>
              <a:gd name="connsiteY10" fmla="*/ 696460 h 1132340"/>
              <a:gd name="connsiteX11" fmla="*/ 123184 w 193866"/>
              <a:gd name="connsiteY11" fmla="*/ 672771 h 1132340"/>
              <a:gd name="connsiteX12" fmla="*/ 113708 w 193866"/>
              <a:gd name="connsiteY12" fmla="*/ 658558 h 1132340"/>
              <a:gd name="connsiteX13" fmla="*/ 108970 w 193866"/>
              <a:gd name="connsiteY13" fmla="*/ 639606 h 1132340"/>
              <a:gd name="connsiteX14" fmla="*/ 99494 w 193866"/>
              <a:gd name="connsiteY14" fmla="*/ 611179 h 1132340"/>
              <a:gd name="connsiteX15" fmla="*/ 80543 w 193866"/>
              <a:gd name="connsiteY15" fmla="*/ 554325 h 1132340"/>
              <a:gd name="connsiteX16" fmla="*/ 71067 w 193866"/>
              <a:gd name="connsiteY16" fmla="*/ 525899 h 1132340"/>
              <a:gd name="connsiteX17" fmla="*/ 66330 w 193866"/>
              <a:gd name="connsiteY17" fmla="*/ 506947 h 1132340"/>
              <a:gd name="connsiteX18" fmla="*/ 56854 w 193866"/>
              <a:gd name="connsiteY18" fmla="*/ 487996 h 1132340"/>
              <a:gd name="connsiteX19" fmla="*/ 42641 w 193866"/>
              <a:gd name="connsiteY19" fmla="*/ 445356 h 1132340"/>
              <a:gd name="connsiteX20" fmla="*/ 28427 w 193866"/>
              <a:gd name="connsiteY20" fmla="*/ 421666 h 1132340"/>
              <a:gd name="connsiteX21" fmla="*/ 23689 w 193866"/>
              <a:gd name="connsiteY21" fmla="*/ 407453 h 1132340"/>
              <a:gd name="connsiteX22" fmla="*/ 9476 w 193866"/>
              <a:gd name="connsiteY22" fmla="*/ 374288 h 1132340"/>
              <a:gd name="connsiteX23" fmla="*/ 0 w 193866"/>
              <a:gd name="connsiteY23" fmla="*/ 326910 h 1132340"/>
              <a:gd name="connsiteX24" fmla="*/ 4738 w 193866"/>
              <a:gd name="connsiteY24" fmla="*/ 161086 h 1132340"/>
              <a:gd name="connsiteX25" fmla="*/ 14214 w 193866"/>
              <a:gd name="connsiteY25" fmla="*/ 137397 h 1132340"/>
              <a:gd name="connsiteX26" fmla="*/ 18951 w 193866"/>
              <a:gd name="connsiteY26" fmla="*/ 123183 h 1132340"/>
              <a:gd name="connsiteX27" fmla="*/ 28427 w 193866"/>
              <a:gd name="connsiteY27" fmla="*/ 85281 h 1132340"/>
              <a:gd name="connsiteX28" fmla="*/ 42641 w 193866"/>
              <a:gd name="connsiteY28" fmla="*/ 66330 h 1132340"/>
              <a:gd name="connsiteX29" fmla="*/ 47378 w 193866"/>
              <a:gd name="connsiteY29" fmla="*/ 52116 h 1132340"/>
              <a:gd name="connsiteX30" fmla="*/ 52116 w 193866"/>
              <a:gd name="connsiteY30" fmla="*/ 33165 h 1132340"/>
              <a:gd name="connsiteX31" fmla="*/ 61592 w 193866"/>
              <a:gd name="connsiteY31" fmla="*/ 18951 h 1132340"/>
              <a:gd name="connsiteX32" fmla="*/ 71067 w 193866"/>
              <a:gd name="connsiteY32" fmla="*/ 0 h 113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866" h="1132340">
                <a:moveTo>
                  <a:pt x="180037" y="1132340"/>
                </a:moveTo>
                <a:cubicBezTo>
                  <a:pt x="178458" y="1124444"/>
                  <a:pt x="174764" y="1116686"/>
                  <a:pt x="175300" y="1108651"/>
                </a:cubicBezTo>
                <a:cubicBezTo>
                  <a:pt x="176371" y="1092581"/>
                  <a:pt x="181807" y="1077103"/>
                  <a:pt x="184775" y="1061273"/>
                </a:cubicBezTo>
                <a:cubicBezTo>
                  <a:pt x="186545" y="1051831"/>
                  <a:pt x="187934" y="1042322"/>
                  <a:pt x="189513" y="1032846"/>
                </a:cubicBezTo>
                <a:cubicBezTo>
                  <a:pt x="183420" y="764745"/>
                  <a:pt x="210730" y="895173"/>
                  <a:pt x="175300" y="800692"/>
                </a:cubicBezTo>
                <a:cubicBezTo>
                  <a:pt x="173547" y="796016"/>
                  <a:pt x="173040" y="790815"/>
                  <a:pt x="170562" y="786479"/>
                </a:cubicBezTo>
                <a:cubicBezTo>
                  <a:pt x="166644" y="779623"/>
                  <a:pt x="161086" y="773845"/>
                  <a:pt x="156348" y="767528"/>
                </a:cubicBezTo>
                <a:cubicBezTo>
                  <a:pt x="154769" y="761211"/>
                  <a:pt x="153022" y="754933"/>
                  <a:pt x="151610" y="748576"/>
                </a:cubicBezTo>
                <a:cubicBezTo>
                  <a:pt x="149863" y="740715"/>
                  <a:pt x="148826" y="732699"/>
                  <a:pt x="146873" y="724887"/>
                </a:cubicBezTo>
                <a:cubicBezTo>
                  <a:pt x="145662" y="720042"/>
                  <a:pt x="144905" y="714829"/>
                  <a:pt x="142135" y="710674"/>
                </a:cubicBezTo>
                <a:cubicBezTo>
                  <a:pt x="138418" y="705099"/>
                  <a:pt x="132659" y="701198"/>
                  <a:pt x="127921" y="696460"/>
                </a:cubicBezTo>
                <a:cubicBezTo>
                  <a:pt x="126342" y="688564"/>
                  <a:pt x="126011" y="680311"/>
                  <a:pt x="123184" y="672771"/>
                </a:cubicBezTo>
                <a:cubicBezTo>
                  <a:pt x="121185" y="667439"/>
                  <a:pt x="115951" y="663792"/>
                  <a:pt x="113708" y="658558"/>
                </a:cubicBezTo>
                <a:cubicBezTo>
                  <a:pt x="111143" y="652573"/>
                  <a:pt x="110841" y="645843"/>
                  <a:pt x="108970" y="639606"/>
                </a:cubicBezTo>
                <a:cubicBezTo>
                  <a:pt x="106100" y="630039"/>
                  <a:pt x="99494" y="611179"/>
                  <a:pt x="99494" y="611179"/>
                </a:cubicBezTo>
                <a:cubicBezTo>
                  <a:pt x="91152" y="561116"/>
                  <a:pt x="101109" y="603681"/>
                  <a:pt x="80543" y="554325"/>
                </a:cubicBezTo>
                <a:cubicBezTo>
                  <a:pt x="76701" y="545105"/>
                  <a:pt x="73489" y="535589"/>
                  <a:pt x="71067" y="525899"/>
                </a:cubicBezTo>
                <a:cubicBezTo>
                  <a:pt x="69488" y="519582"/>
                  <a:pt x="68616" y="513044"/>
                  <a:pt x="66330" y="506947"/>
                </a:cubicBezTo>
                <a:cubicBezTo>
                  <a:pt x="63850" y="500334"/>
                  <a:pt x="59334" y="494609"/>
                  <a:pt x="56854" y="487996"/>
                </a:cubicBezTo>
                <a:cubicBezTo>
                  <a:pt x="43282" y="451805"/>
                  <a:pt x="63379" y="486832"/>
                  <a:pt x="42641" y="445356"/>
                </a:cubicBezTo>
                <a:cubicBezTo>
                  <a:pt x="38523" y="437119"/>
                  <a:pt x="32545" y="429903"/>
                  <a:pt x="28427" y="421666"/>
                </a:cubicBezTo>
                <a:cubicBezTo>
                  <a:pt x="26194" y="417199"/>
                  <a:pt x="25544" y="412090"/>
                  <a:pt x="23689" y="407453"/>
                </a:cubicBezTo>
                <a:cubicBezTo>
                  <a:pt x="19222" y="396286"/>
                  <a:pt x="13586" y="385591"/>
                  <a:pt x="9476" y="374288"/>
                </a:cubicBezTo>
                <a:cubicBezTo>
                  <a:pt x="5126" y="362326"/>
                  <a:pt x="1798" y="337700"/>
                  <a:pt x="0" y="326910"/>
                </a:cubicBezTo>
                <a:cubicBezTo>
                  <a:pt x="1579" y="271635"/>
                  <a:pt x="602" y="216228"/>
                  <a:pt x="4738" y="161086"/>
                </a:cubicBezTo>
                <a:cubicBezTo>
                  <a:pt x="5374" y="152605"/>
                  <a:pt x="11228" y="145360"/>
                  <a:pt x="14214" y="137397"/>
                </a:cubicBezTo>
                <a:cubicBezTo>
                  <a:pt x="15968" y="132721"/>
                  <a:pt x="17740" y="128028"/>
                  <a:pt x="18951" y="123183"/>
                </a:cubicBezTo>
                <a:cubicBezTo>
                  <a:pt x="20684" y="116252"/>
                  <a:pt x="23614" y="93704"/>
                  <a:pt x="28427" y="85281"/>
                </a:cubicBezTo>
                <a:cubicBezTo>
                  <a:pt x="32345" y="78425"/>
                  <a:pt x="37903" y="72647"/>
                  <a:pt x="42641" y="66330"/>
                </a:cubicBezTo>
                <a:cubicBezTo>
                  <a:pt x="44220" y="61592"/>
                  <a:pt x="46006" y="56918"/>
                  <a:pt x="47378" y="52116"/>
                </a:cubicBezTo>
                <a:cubicBezTo>
                  <a:pt x="49167" y="45855"/>
                  <a:pt x="49551" y="39150"/>
                  <a:pt x="52116" y="33165"/>
                </a:cubicBezTo>
                <a:cubicBezTo>
                  <a:pt x="54359" y="27931"/>
                  <a:pt x="58767" y="23895"/>
                  <a:pt x="61592" y="18951"/>
                </a:cubicBezTo>
                <a:cubicBezTo>
                  <a:pt x="65096" y="12819"/>
                  <a:pt x="71067" y="0"/>
                  <a:pt x="71067" y="0"/>
                </a:cubicBezTo>
              </a:path>
            </a:pathLst>
          </a:cu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5690126" y="4060211"/>
            <a:ext cx="1165505" cy="128025"/>
          </a:xfrm>
          <a:custGeom>
            <a:avLst/>
            <a:gdLst>
              <a:gd name="connsiteX0" fmla="*/ 0 w 1165505"/>
              <a:gd name="connsiteY0" fmla="*/ 52220 h 128025"/>
              <a:gd name="connsiteX1" fmla="*/ 464307 w 1165505"/>
              <a:gd name="connsiteY1" fmla="*/ 104 h 128025"/>
              <a:gd name="connsiteX2" fmla="*/ 487996 w 1165505"/>
              <a:gd name="connsiteY2" fmla="*/ 4842 h 128025"/>
              <a:gd name="connsiteX3" fmla="*/ 525899 w 1165505"/>
              <a:gd name="connsiteY3" fmla="*/ 19055 h 128025"/>
              <a:gd name="connsiteX4" fmla="*/ 540112 w 1165505"/>
              <a:gd name="connsiteY4" fmla="*/ 23793 h 128025"/>
              <a:gd name="connsiteX5" fmla="*/ 582753 w 1165505"/>
              <a:gd name="connsiteY5" fmla="*/ 38007 h 128025"/>
              <a:gd name="connsiteX6" fmla="*/ 630131 w 1165505"/>
              <a:gd name="connsiteY6" fmla="*/ 56958 h 128025"/>
              <a:gd name="connsiteX7" fmla="*/ 649082 w 1165505"/>
              <a:gd name="connsiteY7" fmla="*/ 66434 h 128025"/>
              <a:gd name="connsiteX8" fmla="*/ 691723 w 1165505"/>
              <a:gd name="connsiteY8" fmla="*/ 75909 h 128025"/>
              <a:gd name="connsiteX9" fmla="*/ 729625 w 1165505"/>
              <a:gd name="connsiteY9" fmla="*/ 94861 h 128025"/>
              <a:gd name="connsiteX10" fmla="*/ 748577 w 1165505"/>
              <a:gd name="connsiteY10" fmla="*/ 104336 h 128025"/>
              <a:gd name="connsiteX11" fmla="*/ 772266 w 1165505"/>
              <a:gd name="connsiteY11" fmla="*/ 109074 h 128025"/>
              <a:gd name="connsiteX12" fmla="*/ 871760 w 1165505"/>
              <a:gd name="connsiteY12" fmla="*/ 128025 h 128025"/>
              <a:gd name="connsiteX13" fmla="*/ 1023370 w 1165505"/>
              <a:gd name="connsiteY13" fmla="*/ 123287 h 128025"/>
              <a:gd name="connsiteX14" fmla="*/ 1066011 w 1165505"/>
              <a:gd name="connsiteY14" fmla="*/ 109074 h 128025"/>
              <a:gd name="connsiteX15" fmla="*/ 1094438 w 1165505"/>
              <a:gd name="connsiteY15" fmla="*/ 90123 h 128025"/>
              <a:gd name="connsiteX16" fmla="*/ 1118127 w 1165505"/>
              <a:gd name="connsiteY16" fmla="*/ 85385 h 128025"/>
              <a:gd name="connsiteX17" fmla="*/ 1122865 w 1165505"/>
              <a:gd name="connsiteY17" fmla="*/ 71171 h 128025"/>
              <a:gd name="connsiteX18" fmla="*/ 1141816 w 1165505"/>
              <a:gd name="connsiteY18" fmla="*/ 66434 h 128025"/>
              <a:gd name="connsiteX19" fmla="*/ 1156029 w 1165505"/>
              <a:gd name="connsiteY19" fmla="*/ 61696 h 128025"/>
              <a:gd name="connsiteX20" fmla="*/ 1165505 w 1165505"/>
              <a:gd name="connsiteY20" fmla="*/ 47482 h 12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65505" h="128025">
                <a:moveTo>
                  <a:pt x="0" y="52220"/>
                </a:moveTo>
                <a:lnTo>
                  <a:pt x="464307" y="104"/>
                </a:lnTo>
                <a:cubicBezTo>
                  <a:pt x="472322" y="-674"/>
                  <a:pt x="480135" y="3095"/>
                  <a:pt x="487996" y="4842"/>
                </a:cubicBezTo>
                <a:cubicBezTo>
                  <a:pt x="518232" y="11561"/>
                  <a:pt x="496317" y="6377"/>
                  <a:pt x="525899" y="19055"/>
                </a:cubicBezTo>
                <a:cubicBezTo>
                  <a:pt x="530489" y="21022"/>
                  <a:pt x="535436" y="22039"/>
                  <a:pt x="540112" y="23793"/>
                </a:cubicBezTo>
                <a:cubicBezTo>
                  <a:pt x="575792" y="37174"/>
                  <a:pt x="550998" y="30068"/>
                  <a:pt x="582753" y="38007"/>
                </a:cubicBezTo>
                <a:cubicBezTo>
                  <a:pt x="611454" y="57140"/>
                  <a:pt x="581553" y="39293"/>
                  <a:pt x="630131" y="56958"/>
                </a:cubicBezTo>
                <a:cubicBezTo>
                  <a:pt x="636768" y="59372"/>
                  <a:pt x="642469" y="63954"/>
                  <a:pt x="649082" y="66434"/>
                </a:cubicBezTo>
                <a:cubicBezTo>
                  <a:pt x="656721" y="69298"/>
                  <a:pt x="685301" y="74624"/>
                  <a:pt x="691723" y="75909"/>
                </a:cubicBezTo>
                <a:cubicBezTo>
                  <a:pt x="743188" y="106789"/>
                  <a:pt x="693935" y="79566"/>
                  <a:pt x="729625" y="94861"/>
                </a:cubicBezTo>
                <a:cubicBezTo>
                  <a:pt x="736117" y="97643"/>
                  <a:pt x="741877" y="102103"/>
                  <a:pt x="748577" y="104336"/>
                </a:cubicBezTo>
                <a:cubicBezTo>
                  <a:pt x="756217" y="106882"/>
                  <a:pt x="764454" y="107121"/>
                  <a:pt x="772266" y="109074"/>
                </a:cubicBezTo>
                <a:cubicBezTo>
                  <a:pt x="849909" y="128484"/>
                  <a:pt x="797462" y="120595"/>
                  <a:pt x="871760" y="128025"/>
                </a:cubicBezTo>
                <a:cubicBezTo>
                  <a:pt x="922297" y="126446"/>
                  <a:pt x="972882" y="126016"/>
                  <a:pt x="1023370" y="123287"/>
                </a:cubicBezTo>
                <a:cubicBezTo>
                  <a:pt x="1040341" y="122370"/>
                  <a:pt x="1051824" y="117586"/>
                  <a:pt x="1066011" y="109074"/>
                </a:cubicBezTo>
                <a:cubicBezTo>
                  <a:pt x="1075776" y="103215"/>
                  <a:pt x="1083271" y="92357"/>
                  <a:pt x="1094438" y="90123"/>
                </a:cubicBezTo>
                <a:lnTo>
                  <a:pt x="1118127" y="85385"/>
                </a:lnTo>
                <a:cubicBezTo>
                  <a:pt x="1119706" y="80647"/>
                  <a:pt x="1118965" y="74291"/>
                  <a:pt x="1122865" y="71171"/>
                </a:cubicBezTo>
                <a:cubicBezTo>
                  <a:pt x="1127950" y="67103"/>
                  <a:pt x="1135555" y="68223"/>
                  <a:pt x="1141816" y="66434"/>
                </a:cubicBezTo>
                <a:cubicBezTo>
                  <a:pt x="1146618" y="65062"/>
                  <a:pt x="1151291" y="63275"/>
                  <a:pt x="1156029" y="61696"/>
                </a:cubicBezTo>
                <a:lnTo>
                  <a:pt x="1165505" y="47482"/>
                </a:lnTo>
              </a:path>
            </a:pathLst>
          </a:cu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5680205" y="4065053"/>
            <a:ext cx="351045" cy="994943"/>
          </a:xfrm>
          <a:custGeom>
            <a:avLst/>
            <a:gdLst>
              <a:gd name="connsiteX0" fmla="*/ 270502 w 351045"/>
              <a:gd name="connsiteY0" fmla="*/ 994943 h 994943"/>
              <a:gd name="connsiteX1" fmla="*/ 294191 w 351045"/>
              <a:gd name="connsiteY1" fmla="*/ 990205 h 994943"/>
              <a:gd name="connsiteX2" fmla="*/ 303667 w 351045"/>
              <a:gd name="connsiteY2" fmla="*/ 966516 h 994943"/>
              <a:gd name="connsiteX3" fmla="*/ 313142 w 351045"/>
              <a:gd name="connsiteY3" fmla="*/ 933351 h 994943"/>
              <a:gd name="connsiteX4" fmla="*/ 322618 w 351045"/>
              <a:gd name="connsiteY4" fmla="*/ 885973 h 994943"/>
              <a:gd name="connsiteX5" fmla="*/ 332093 w 351045"/>
              <a:gd name="connsiteY5" fmla="*/ 871759 h 994943"/>
              <a:gd name="connsiteX6" fmla="*/ 346307 w 351045"/>
              <a:gd name="connsiteY6" fmla="*/ 795954 h 994943"/>
              <a:gd name="connsiteX7" fmla="*/ 351045 w 351045"/>
              <a:gd name="connsiteY7" fmla="*/ 767527 h 994943"/>
              <a:gd name="connsiteX8" fmla="*/ 346307 w 351045"/>
              <a:gd name="connsiteY8" fmla="*/ 596966 h 994943"/>
              <a:gd name="connsiteX9" fmla="*/ 341569 w 351045"/>
              <a:gd name="connsiteY9" fmla="*/ 573277 h 994943"/>
              <a:gd name="connsiteX10" fmla="*/ 322618 w 351045"/>
              <a:gd name="connsiteY10" fmla="*/ 535374 h 994943"/>
              <a:gd name="connsiteX11" fmla="*/ 313142 w 351045"/>
              <a:gd name="connsiteY11" fmla="*/ 483258 h 994943"/>
              <a:gd name="connsiteX12" fmla="*/ 298929 w 351045"/>
              <a:gd name="connsiteY12" fmla="*/ 469044 h 994943"/>
              <a:gd name="connsiteX13" fmla="*/ 279977 w 351045"/>
              <a:gd name="connsiteY13" fmla="*/ 445355 h 994943"/>
              <a:gd name="connsiteX14" fmla="*/ 256288 w 351045"/>
              <a:gd name="connsiteY14" fmla="*/ 393239 h 994943"/>
              <a:gd name="connsiteX15" fmla="*/ 246813 w 351045"/>
              <a:gd name="connsiteY15" fmla="*/ 374288 h 994943"/>
              <a:gd name="connsiteX16" fmla="*/ 232599 w 351045"/>
              <a:gd name="connsiteY16" fmla="*/ 360074 h 994943"/>
              <a:gd name="connsiteX17" fmla="*/ 223123 w 351045"/>
              <a:gd name="connsiteY17" fmla="*/ 345861 h 994943"/>
              <a:gd name="connsiteX18" fmla="*/ 204172 w 351045"/>
              <a:gd name="connsiteY18" fmla="*/ 307958 h 994943"/>
              <a:gd name="connsiteX19" fmla="*/ 194697 w 351045"/>
              <a:gd name="connsiteY19" fmla="*/ 284269 h 994943"/>
              <a:gd name="connsiteX20" fmla="*/ 171007 w 351045"/>
              <a:gd name="connsiteY20" fmla="*/ 251105 h 994943"/>
              <a:gd name="connsiteX21" fmla="*/ 152056 w 351045"/>
              <a:gd name="connsiteY21" fmla="*/ 241629 h 994943"/>
              <a:gd name="connsiteX22" fmla="*/ 104678 w 351045"/>
              <a:gd name="connsiteY22" fmla="*/ 184775 h 994943"/>
              <a:gd name="connsiteX23" fmla="*/ 90464 w 351045"/>
              <a:gd name="connsiteY23" fmla="*/ 170562 h 994943"/>
              <a:gd name="connsiteX24" fmla="*/ 76251 w 351045"/>
              <a:gd name="connsiteY24" fmla="*/ 156348 h 994943"/>
              <a:gd name="connsiteX25" fmla="*/ 62037 w 351045"/>
              <a:gd name="connsiteY25" fmla="*/ 151610 h 994943"/>
              <a:gd name="connsiteX26" fmla="*/ 52562 w 351045"/>
              <a:gd name="connsiteY26" fmla="*/ 137397 h 994943"/>
              <a:gd name="connsiteX27" fmla="*/ 38348 w 351045"/>
              <a:gd name="connsiteY27" fmla="*/ 123183 h 994943"/>
              <a:gd name="connsiteX28" fmla="*/ 28873 w 351045"/>
              <a:gd name="connsiteY28" fmla="*/ 104232 h 994943"/>
              <a:gd name="connsiteX29" fmla="*/ 14659 w 351045"/>
              <a:gd name="connsiteY29" fmla="*/ 90019 h 994943"/>
              <a:gd name="connsiteX30" fmla="*/ 5184 w 351045"/>
              <a:gd name="connsiteY30" fmla="*/ 75805 h 994943"/>
              <a:gd name="connsiteX31" fmla="*/ 446 w 351045"/>
              <a:gd name="connsiteY31" fmla="*/ 0 h 99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51045" h="994943">
                <a:moveTo>
                  <a:pt x="270502" y="994943"/>
                </a:moveTo>
                <a:cubicBezTo>
                  <a:pt x="278398" y="993364"/>
                  <a:pt x="288077" y="995446"/>
                  <a:pt x="294191" y="990205"/>
                </a:cubicBezTo>
                <a:cubicBezTo>
                  <a:pt x="300648" y="984670"/>
                  <a:pt x="300681" y="974479"/>
                  <a:pt x="303667" y="966516"/>
                </a:cubicBezTo>
                <a:cubicBezTo>
                  <a:pt x="307246" y="956972"/>
                  <a:pt x="311387" y="943004"/>
                  <a:pt x="313142" y="933351"/>
                </a:cubicBezTo>
                <a:cubicBezTo>
                  <a:pt x="315637" y="919627"/>
                  <a:pt x="315667" y="899875"/>
                  <a:pt x="322618" y="885973"/>
                </a:cubicBezTo>
                <a:cubicBezTo>
                  <a:pt x="325164" y="880880"/>
                  <a:pt x="328935" y="876497"/>
                  <a:pt x="332093" y="871759"/>
                </a:cubicBezTo>
                <a:cubicBezTo>
                  <a:pt x="341491" y="834169"/>
                  <a:pt x="335760" y="859231"/>
                  <a:pt x="346307" y="795954"/>
                </a:cubicBezTo>
                <a:lnTo>
                  <a:pt x="351045" y="767527"/>
                </a:lnTo>
                <a:cubicBezTo>
                  <a:pt x="349466" y="710673"/>
                  <a:pt x="349078" y="653774"/>
                  <a:pt x="346307" y="596966"/>
                </a:cubicBezTo>
                <a:cubicBezTo>
                  <a:pt x="345915" y="588923"/>
                  <a:pt x="344560" y="580754"/>
                  <a:pt x="341569" y="573277"/>
                </a:cubicBezTo>
                <a:cubicBezTo>
                  <a:pt x="296801" y="461354"/>
                  <a:pt x="345445" y="603850"/>
                  <a:pt x="322618" y="535374"/>
                </a:cubicBezTo>
                <a:cubicBezTo>
                  <a:pt x="322481" y="534550"/>
                  <a:pt x="314798" y="486569"/>
                  <a:pt x="313142" y="483258"/>
                </a:cubicBezTo>
                <a:cubicBezTo>
                  <a:pt x="310146" y="477265"/>
                  <a:pt x="303667" y="473782"/>
                  <a:pt x="298929" y="469044"/>
                </a:cubicBezTo>
                <a:cubicBezTo>
                  <a:pt x="285945" y="430095"/>
                  <a:pt x="305695" y="479646"/>
                  <a:pt x="279977" y="445355"/>
                </a:cubicBezTo>
                <a:cubicBezTo>
                  <a:pt x="270511" y="432733"/>
                  <a:pt x="262835" y="407970"/>
                  <a:pt x="256288" y="393239"/>
                </a:cubicBezTo>
                <a:cubicBezTo>
                  <a:pt x="253420" y="386785"/>
                  <a:pt x="250918" y="380035"/>
                  <a:pt x="246813" y="374288"/>
                </a:cubicBezTo>
                <a:cubicBezTo>
                  <a:pt x="242918" y="368836"/>
                  <a:pt x="236889" y="365221"/>
                  <a:pt x="232599" y="360074"/>
                </a:cubicBezTo>
                <a:cubicBezTo>
                  <a:pt x="228954" y="355700"/>
                  <a:pt x="226282" y="350599"/>
                  <a:pt x="223123" y="345861"/>
                </a:cubicBezTo>
                <a:cubicBezTo>
                  <a:pt x="213302" y="306572"/>
                  <a:pt x="226136" y="347494"/>
                  <a:pt x="204172" y="307958"/>
                </a:cubicBezTo>
                <a:cubicBezTo>
                  <a:pt x="200042" y="300524"/>
                  <a:pt x="198151" y="292041"/>
                  <a:pt x="194697" y="284269"/>
                </a:cubicBezTo>
                <a:cubicBezTo>
                  <a:pt x="188022" y="269250"/>
                  <a:pt x="184715" y="260897"/>
                  <a:pt x="171007" y="251105"/>
                </a:cubicBezTo>
                <a:cubicBezTo>
                  <a:pt x="165260" y="247000"/>
                  <a:pt x="158373" y="244788"/>
                  <a:pt x="152056" y="241629"/>
                </a:cubicBezTo>
                <a:cubicBezTo>
                  <a:pt x="125673" y="202054"/>
                  <a:pt x="141156" y="221252"/>
                  <a:pt x="104678" y="184775"/>
                </a:cubicBezTo>
                <a:lnTo>
                  <a:pt x="90464" y="170562"/>
                </a:lnTo>
                <a:cubicBezTo>
                  <a:pt x="85726" y="165824"/>
                  <a:pt x="82607" y="158467"/>
                  <a:pt x="76251" y="156348"/>
                </a:cubicBezTo>
                <a:lnTo>
                  <a:pt x="62037" y="151610"/>
                </a:lnTo>
                <a:cubicBezTo>
                  <a:pt x="58879" y="146872"/>
                  <a:pt x="56207" y="141771"/>
                  <a:pt x="52562" y="137397"/>
                </a:cubicBezTo>
                <a:cubicBezTo>
                  <a:pt x="48272" y="132249"/>
                  <a:pt x="42243" y="128635"/>
                  <a:pt x="38348" y="123183"/>
                </a:cubicBezTo>
                <a:cubicBezTo>
                  <a:pt x="34243" y="117436"/>
                  <a:pt x="32978" y="109979"/>
                  <a:pt x="28873" y="104232"/>
                </a:cubicBezTo>
                <a:cubicBezTo>
                  <a:pt x="24978" y="98780"/>
                  <a:pt x="18948" y="95166"/>
                  <a:pt x="14659" y="90019"/>
                </a:cubicBezTo>
                <a:cubicBezTo>
                  <a:pt x="11014" y="85645"/>
                  <a:pt x="8342" y="80543"/>
                  <a:pt x="5184" y="75805"/>
                </a:cubicBezTo>
                <a:cubicBezTo>
                  <a:pt x="-2150" y="31800"/>
                  <a:pt x="446" y="56984"/>
                  <a:pt x="446" y="0"/>
                </a:cubicBezTo>
              </a:path>
            </a:pathLst>
          </a:cu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579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Summarize: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2413" y="2895600"/>
                <a:ext cx="9677399" cy="3048000"/>
              </a:xfrm>
            </p:spPr>
            <p:txBody>
              <a:bodyPr>
                <a:normAutofit/>
              </a:bodyPr>
              <a:lstStyle/>
              <a:p>
                <a:r>
                  <a:rPr lang="en-US" sz="2800" dirty="0" smtClean="0"/>
                  <a:t>Determine “</a:t>
                </a:r>
                <a:r>
                  <a:rPr lang="en-US" sz="2800" b="1" dirty="0" smtClean="0"/>
                  <a:t>good</a:t>
                </a:r>
                <a:r>
                  <a:rPr lang="en-US" sz="2800" dirty="0" smtClean="0"/>
                  <a:t>” features:</a:t>
                </a:r>
              </a:p>
              <a:p>
                <a:pPr lvl="1"/>
                <a:r>
                  <a:rPr lang="en-US" sz="2400" dirty="0" smtClean="0"/>
                  <a:t>Feature space is well separable (not necessarily linearly)</a:t>
                </a:r>
              </a:p>
              <a:p>
                <a:pPr lvl="1"/>
                <a:r>
                  <a:rPr lang="en-US" sz="2400" dirty="0" smtClean="0"/>
                  <a:t>Do we need to use a transform? (e.g.: Fourier, Wavelet, etc.)</a:t>
                </a:r>
              </a:p>
              <a:p>
                <a:pPr lvl="1"/>
                <a14:m>
                  <m:oMath xmlns:m="http://schemas.openxmlformats.org/officeDocument/2006/math">
                    <m:r>
                      <a:rPr lang="en-US" sz="2400" i="1">
                        <a:latin typeface="Cambria Math" panose="02040503050406030204" pitchFamily="18" charset="0"/>
                        <a:ea typeface="Cambria Math" panose="02040503050406030204" pitchFamily="18" charset="0"/>
                      </a:rPr>
                      <m:t>1</m:t>
                    </m:r>
                  </m:oMath>
                </a14:m>
                <a:r>
                  <a:rPr lang="en-US" sz="2400" dirty="0" smtClean="0"/>
                  <a:t> feature is good, but </a:t>
                </a:r>
                <a14:m>
                  <m:oMath xmlns:m="http://schemas.openxmlformats.org/officeDocument/2006/math">
                    <m:r>
                      <a:rPr lang="en-US" sz="2400" i="1" smtClean="0">
                        <a:latin typeface="Cambria Math" panose="02040503050406030204" pitchFamily="18" charset="0"/>
                        <a:ea typeface="Cambria Math" panose="02040503050406030204" pitchFamily="18" charset="0"/>
                      </a:rPr>
                      <m:t>&gt;</m:t>
                    </m:r>
                    <m:r>
                      <a:rPr lang="en-US" sz="2400" b="0" i="1" smtClean="0">
                        <a:latin typeface="Cambria Math" panose="02040503050406030204" pitchFamily="18" charset="0"/>
                        <a:ea typeface="Cambria Math" panose="02040503050406030204" pitchFamily="18" charset="0"/>
                      </a:rPr>
                      <m:t>1</m:t>
                    </m:r>
                  </m:oMath>
                </a14:m>
                <a:r>
                  <a:rPr lang="en-US" sz="2400" dirty="0" smtClean="0"/>
                  <a:t> feature is even better </a:t>
                </a:r>
                <a:r>
                  <a:rPr lang="en-US" sz="1800" b="1" dirty="0" smtClean="0">
                    <a:solidFill>
                      <a:srgbClr val="FFFF00"/>
                    </a:solidFill>
                  </a:rPr>
                  <a:t>(</a:t>
                </a:r>
                <a:r>
                  <a:rPr lang="en-US" sz="1800" b="1" i="1" dirty="0" smtClean="0">
                    <a:solidFill>
                      <a:srgbClr val="FFFF00"/>
                    </a:solidFill>
                  </a:rPr>
                  <a:t>…but not too many!</a:t>
                </a:r>
                <a:r>
                  <a:rPr lang="en-US" sz="1800" b="1" dirty="0" smtClean="0">
                    <a:solidFill>
                      <a:srgbClr val="FFFF00"/>
                    </a:solidFill>
                  </a:rPr>
                  <a:t>)</a:t>
                </a:r>
              </a:p>
              <a:p>
                <a:r>
                  <a:rPr lang="en-US" sz="2800" dirty="0" smtClean="0"/>
                  <a:t>Use a </a:t>
                </a:r>
                <a:r>
                  <a:rPr lang="en-US" sz="2800" b="1" dirty="0" smtClean="0"/>
                  <a:t>loss function </a:t>
                </a:r>
                <a:r>
                  <a:rPr lang="en-US" sz="2800" dirty="0" smtClean="0"/>
                  <a:t>more general than probability of error</a:t>
                </a:r>
              </a:p>
              <a:p>
                <a:pPr lvl="1"/>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2413" y="2895600"/>
                <a:ext cx="9677399" cy="3048000"/>
              </a:xfrm>
              <a:blipFill rotWithShape="0">
                <a:blip r:embed="rId3"/>
                <a:stretch>
                  <a:fillRect l="-1134" t="-3200"/>
                </a:stretch>
              </a:blipFill>
            </p:spPr>
            <p:txBody>
              <a:bodyPr/>
              <a:lstStyle/>
              <a:p>
                <a:r>
                  <a:rPr lang="en-US">
                    <a:noFill/>
                  </a:rPr>
                  <a:t> </a:t>
                </a:r>
              </a:p>
            </p:txBody>
          </p:sp>
        </mc:Fallback>
      </mc:AlternateContent>
      <p:sp>
        <p:nvSpPr>
          <p:cNvPr id="4" name="TextBox 3"/>
          <p:cNvSpPr txBox="1"/>
          <p:nvPr/>
        </p:nvSpPr>
        <p:spPr>
          <a:xfrm>
            <a:off x="1554495" y="1900534"/>
            <a:ext cx="7020896" cy="461665"/>
          </a:xfrm>
          <a:prstGeom prst="rect">
            <a:avLst/>
          </a:prstGeom>
          <a:noFill/>
        </p:spPr>
        <p:txBody>
          <a:bodyPr wrap="none" rtlCol="0">
            <a:spAutoFit/>
          </a:bodyPr>
          <a:lstStyle/>
          <a:p>
            <a:r>
              <a:rPr lang="en-US" sz="2400" i="1" dirty="0" smtClean="0"/>
              <a:t>or, “Things to think about as you design your solution”</a:t>
            </a:r>
            <a:endParaRPr lang="en-US" sz="2400" i="1" dirty="0"/>
          </a:p>
        </p:txBody>
      </p:sp>
    </p:spTree>
    <p:extLst>
      <p:ext uri="{BB962C8B-B14F-4D97-AF65-F5344CB8AC3E}">
        <p14:creationId xmlns:p14="http://schemas.microsoft.com/office/powerpoint/2010/main" val="315543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838200"/>
            <a:ext cx="9144001" cy="1371600"/>
          </a:xfrm>
        </p:spPr>
        <p:txBody>
          <a:bodyPr/>
          <a:lstStyle/>
          <a:p>
            <a:r>
              <a:rPr lang="en-US" dirty="0" smtClean="0"/>
              <a:t>Machine Learning Tasks in Satellite Remote Sensing</a:t>
            </a:r>
            <a:endParaRPr lang="en-US" dirty="0"/>
          </a:p>
        </p:txBody>
      </p:sp>
      <p:sp>
        <p:nvSpPr>
          <p:cNvPr id="3" name="Content Placeholder 2"/>
          <p:cNvSpPr>
            <a:spLocks noGrp="1"/>
          </p:cNvSpPr>
          <p:nvPr>
            <p:ph idx="1"/>
          </p:nvPr>
        </p:nvSpPr>
        <p:spPr>
          <a:xfrm>
            <a:off x="1522413" y="2819400"/>
            <a:ext cx="9134391" cy="3200400"/>
          </a:xfrm>
        </p:spPr>
        <p:txBody>
          <a:bodyPr>
            <a:normAutofit/>
          </a:bodyPr>
          <a:lstStyle/>
          <a:p>
            <a:r>
              <a:rPr lang="en-US" sz="2800" b="1" u="sng" dirty="0"/>
              <a:t>“Vision” tasks </a:t>
            </a:r>
          </a:p>
          <a:p>
            <a:pPr lvl="1"/>
            <a:r>
              <a:rPr lang="en-US" sz="2400" dirty="0"/>
              <a:t>Object Classification</a:t>
            </a:r>
          </a:p>
          <a:p>
            <a:pPr lvl="1"/>
            <a:r>
              <a:rPr lang="en-US" sz="2400" dirty="0"/>
              <a:t>Object Detection</a:t>
            </a:r>
          </a:p>
          <a:p>
            <a:pPr lvl="1"/>
            <a:r>
              <a:rPr lang="en-US" sz="2400" dirty="0"/>
              <a:t>Scene Classification</a:t>
            </a:r>
          </a:p>
          <a:p>
            <a:r>
              <a:rPr lang="en-US" sz="2800" b="1" u="sng" dirty="0"/>
              <a:t>Temporal tasks</a:t>
            </a:r>
          </a:p>
          <a:p>
            <a:pPr lvl="1"/>
            <a:r>
              <a:rPr lang="en-US" sz="2400" dirty="0"/>
              <a:t>Monitor evolution of a feature over time</a:t>
            </a:r>
          </a:p>
          <a:p>
            <a:pPr lvl="1"/>
            <a:endParaRPr lang="en-US" sz="2400" dirty="0"/>
          </a:p>
          <a:p>
            <a:pPr lvl="1"/>
            <a:endParaRPr lang="en-US" sz="2400" dirty="0"/>
          </a:p>
        </p:txBody>
      </p:sp>
    </p:spTree>
    <p:extLst>
      <p:ext uri="{BB962C8B-B14F-4D97-AF65-F5344CB8AC3E}">
        <p14:creationId xmlns:p14="http://schemas.microsoft.com/office/powerpoint/2010/main" val="207370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3200400"/>
          </a:xfrm>
        </p:spPr>
        <p:txBody>
          <a:bodyPr>
            <a:normAutofit/>
          </a:bodyPr>
          <a:lstStyle/>
          <a:p>
            <a:r>
              <a:rPr lang="en-US" sz="5400" dirty="0" smtClean="0"/>
              <a:t>Useful Machine Learning Algorithms for Remote Sensing Problems</a:t>
            </a:r>
            <a:endParaRPr lang="en-US" sz="5400" dirty="0"/>
          </a:p>
        </p:txBody>
      </p:sp>
    </p:spTree>
    <p:extLst>
      <p:ext uri="{BB962C8B-B14F-4D97-AF65-F5344CB8AC3E}">
        <p14:creationId xmlns:p14="http://schemas.microsoft.com/office/powerpoint/2010/main" val="364720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Algorithms	</a:t>
            </a:r>
            <a:endParaRPr lang="en-US" dirty="0"/>
          </a:p>
        </p:txBody>
      </p:sp>
      <p:sp>
        <p:nvSpPr>
          <p:cNvPr id="3" name="Content Placeholder 2"/>
          <p:cNvSpPr>
            <a:spLocks noGrp="1"/>
          </p:cNvSpPr>
          <p:nvPr>
            <p:ph idx="1"/>
          </p:nvPr>
        </p:nvSpPr>
        <p:spPr>
          <a:xfrm>
            <a:off x="1522413" y="1904999"/>
            <a:ext cx="9134391" cy="4648201"/>
          </a:xfrm>
        </p:spPr>
        <p:txBody>
          <a:bodyPr>
            <a:normAutofit/>
          </a:bodyPr>
          <a:lstStyle/>
          <a:p>
            <a:r>
              <a:rPr lang="en-US" dirty="0" smtClean="0"/>
              <a:t>Decision Trees</a:t>
            </a:r>
          </a:p>
          <a:p>
            <a:r>
              <a:rPr lang="en-US" dirty="0"/>
              <a:t>Support Vector </a:t>
            </a:r>
            <a:r>
              <a:rPr lang="en-US" dirty="0" smtClean="0"/>
              <a:t>Machines</a:t>
            </a:r>
          </a:p>
          <a:p>
            <a:r>
              <a:rPr lang="en-US" dirty="0" smtClean="0"/>
              <a:t>Artificial Neural Networks</a:t>
            </a:r>
          </a:p>
          <a:p>
            <a:r>
              <a:rPr lang="en-US" dirty="0" smtClean="0"/>
              <a:t>Convolutional Neural Networks</a:t>
            </a:r>
          </a:p>
          <a:p>
            <a:pPr lvl="1"/>
            <a:r>
              <a:rPr lang="en-US" dirty="0" smtClean="0"/>
              <a:t>Fully Convolutional Networks</a:t>
            </a:r>
          </a:p>
          <a:p>
            <a:pPr lvl="1"/>
            <a:r>
              <a:rPr lang="en-US" dirty="0" smtClean="0"/>
              <a:t>Residual Networks</a:t>
            </a:r>
          </a:p>
          <a:p>
            <a:r>
              <a:rPr lang="en-US" dirty="0" err="1" smtClean="0"/>
              <a:t>Autoencoders</a:t>
            </a:r>
            <a:endParaRPr lang="en-US" dirty="0" smtClean="0"/>
          </a:p>
          <a:p>
            <a:r>
              <a:rPr lang="en-US" dirty="0" smtClean="0"/>
              <a:t>Recurrent Neural Networks</a:t>
            </a:r>
          </a:p>
          <a:p>
            <a:pPr lvl="1"/>
            <a:r>
              <a:rPr lang="en-US" dirty="0" smtClean="0"/>
              <a:t>Long Short-Term Memory Neural Networks</a:t>
            </a:r>
            <a:endParaRPr lang="en-US" dirty="0"/>
          </a:p>
        </p:txBody>
      </p:sp>
      <p:sp>
        <p:nvSpPr>
          <p:cNvPr id="6" name="Rectangle 5"/>
          <p:cNvSpPr/>
          <p:nvPr/>
        </p:nvSpPr>
        <p:spPr>
          <a:xfrm>
            <a:off x="1370012" y="3505200"/>
            <a:ext cx="4648200" cy="198120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37412" y="4381498"/>
            <a:ext cx="3153427" cy="523220"/>
          </a:xfrm>
          <a:prstGeom prst="rect">
            <a:avLst/>
          </a:prstGeom>
          <a:noFill/>
        </p:spPr>
        <p:txBody>
          <a:bodyPr wrap="none" rtlCol="0">
            <a:spAutoFit/>
          </a:bodyPr>
          <a:lstStyle/>
          <a:p>
            <a:r>
              <a:rPr lang="en-US" sz="2800" b="1" i="1" dirty="0" smtClean="0">
                <a:solidFill>
                  <a:srgbClr val="FFFF00"/>
                </a:solidFill>
              </a:rPr>
              <a:t>“Feature Learning”</a:t>
            </a:r>
            <a:endParaRPr lang="en-US" sz="2800" b="1" i="1" dirty="0">
              <a:solidFill>
                <a:srgbClr val="FFFF00"/>
              </a:solidFill>
            </a:endParaRPr>
          </a:p>
        </p:txBody>
      </p:sp>
      <p:sp>
        <p:nvSpPr>
          <p:cNvPr id="8" name="Right Arrow 7"/>
          <p:cNvSpPr/>
          <p:nvPr/>
        </p:nvSpPr>
        <p:spPr>
          <a:xfrm flipH="1">
            <a:off x="6246812" y="4419599"/>
            <a:ext cx="762000" cy="447019"/>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960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914400"/>
            <a:ext cx="9144001" cy="1066800"/>
          </a:xfrm>
        </p:spPr>
        <p:txBody>
          <a:bodyPr/>
          <a:lstStyle/>
          <a:p>
            <a:r>
              <a:rPr lang="en-US" u="sng" dirty="0" smtClean="0"/>
              <a:t>What we’ll cover…</a:t>
            </a:r>
            <a:endParaRPr lang="en-US" u="sng" dirty="0"/>
          </a:p>
        </p:txBody>
      </p:sp>
      <p:sp>
        <p:nvSpPr>
          <p:cNvPr id="14" name="Content Placeholder 13"/>
          <p:cNvSpPr>
            <a:spLocks noGrp="1"/>
          </p:cNvSpPr>
          <p:nvPr>
            <p:ph idx="1"/>
          </p:nvPr>
        </p:nvSpPr>
        <p:spPr>
          <a:xfrm>
            <a:off x="2208212" y="2286000"/>
            <a:ext cx="8219992" cy="4343400"/>
          </a:xfrm>
        </p:spPr>
        <p:txBody>
          <a:bodyPr>
            <a:normAutofit lnSpcReduction="10000"/>
          </a:bodyPr>
          <a:lstStyle/>
          <a:p>
            <a:r>
              <a:rPr lang="en-US" sz="2800" b="1" dirty="0" smtClean="0"/>
              <a:t>The basics</a:t>
            </a:r>
            <a:r>
              <a:rPr lang="en-US" sz="2800" dirty="0" smtClean="0"/>
              <a:t>: </a:t>
            </a:r>
            <a:endParaRPr lang="en-US" sz="2800" dirty="0"/>
          </a:p>
          <a:p>
            <a:pPr lvl="1"/>
            <a:r>
              <a:rPr lang="en-US" sz="2400" dirty="0" smtClean="0"/>
              <a:t>Math</a:t>
            </a:r>
          </a:p>
          <a:p>
            <a:pPr lvl="1"/>
            <a:r>
              <a:rPr lang="en-US" sz="2400" dirty="0" smtClean="0"/>
              <a:t>From the Perceptron to Deep Learning</a:t>
            </a:r>
            <a:endParaRPr lang="en-US" sz="2400" dirty="0"/>
          </a:p>
          <a:p>
            <a:r>
              <a:rPr lang="en-US" sz="2800" b="1" dirty="0" smtClean="0"/>
              <a:t>Practicalities</a:t>
            </a:r>
            <a:r>
              <a:rPr lang="en-US" sz="2800" dirty="0" smtClean="0"/>
              <a:t>: </a:t>
            </a:r>
            <a:endParaRPr lang="en-US" sz="2800" dirty="0"/>
          </a:p>
          <a:p>
            <a:pPr lvl="1"/>
            <a:r>
              <a:rPr lang="en-US" sz="2400" dirty="0"/>
              <a:t>What frameworks are available</a:t>
            </a:r>
            <a:r>
              <a:rPr lang="en-US" sz="2400" dirty="0" smtClean="0"/>
              <a:t>?</a:t>
            </a:r>
            <a:endParaRPr lang="en-US" sz="2400" dirty="0"/>
          </a:p>
          <a:p>
            <a:pPr lvl="1"/>
            <a:r>
              <a:rPr lang="en-US" sz="2400" dirty="0" smtClean="0"/>
              <a:t>What models are useful for us? </a:t>
            </a:r>
            <a:endParaRPr lang="en-US" sz="2400" dirty="0"/>
          </a:p>
          <a:p>
            <a:pPr lvl="1"/>
            <a:r>
              <a:rPr lang="en-US" sz="2400" dirty="0" smtClean="0"/>
              <a:t>What does the design cycle look like? </a:t>
            </a:r>
          </a:p>
          <a:p>
            <a:pPr lvl="1"/>
            <a:r>
              <a:rPr lang="en-US" sz="2400" dirty="0" smtClean="0"/>
              <a:t>How do we prepare the data? </a:t>
            </a:r>
          </a:p>
          <a:p>
            <a:pPr lvl="1"/>
            <a:r>
              <a:rPr lang="en-US" sz="2400" dirty="0" smtClean="0"/>
              <a:t>How do we train the model?</a:t>
            </a:r>
            <a:endParaRPr lang="en-US" sz="2400" dirty="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Vector Machines (SVMs)</a:t>
            </a:r>
            <a:endParaRPr lang="en-US" dirty="0"/>
          </a:p>
        </p:txBody>
      </p:sp>
      <p:sp>
        <p:nvSpPr>
          <p:cNvPr id="3" name="Content Placeholder 2"/>
          <p:cNvSpPr>
            <a:spLocks noGrp="1"/>
          </p:cNvSpPr>
          <p:nvPr>
            <p:ph idx="1"/>
          </p:nvPr>
        </p:nvSpPr>
        <p:spPr>
          <a:xfrm>
            <a:off x="531812" y="2209800"/>
            <a:ext cx="5562600" cy="4419600"/>
          </a:xfrm>
        </p:spPr>
        <p:txBody>
          <a:bodyPr>
            <a:normAutofit/>
          </a:bodyPr>
          <a:lstStyle/>
          <a:p>
            <a:r>
              <a:rPr lang="en-US" sz="2000" dirty="0" smtClean="0"/>
              <a:t>Learns the optimal decision plane that separates classes</a:t>
            </a:r>
          </a:p>
          <a:p>
            <a:r>
              <a:rPr lang="en-US" sz="2000" b="1" dirty="0" smtClean="0"/>
              <a:t>Kernel functions</a:t>
            </a:r>
            <a:r>
              <a:rPr lang="en-US" sz="2000" dirty="0" smtClean="0"/>
              <a:t>: map from input space to feature space</a:t>
            </a:r>
            <a:endParaRPr lang="en-US" sz="2000" dirty="0" smtClean="0"/>
          </a:p>
          <a:p>
            <a:r>
              <a:rPr lang="en-US" sz="2000" dirty="0" smtClean="0"/>
              <a:t>Faster than MLPs/CNNs and require fewer training samples</a:t>
            </a:r>
          </a:p>
          <a:p>
            <a:r>
              <a:rPr lang="en-US" sz="2000" dirty="0" smtClean="0"/>
              <a:t>No direct multi-class </a:t>
            </a:r>
            <a:r>
              <a:rPr lang="en-US" sz="2000" dirty="0" smtClean="0"/>
              <a:t>classification</a:t>
            </a:r>
          </a:p>
          <a:p>
            <a:r>
              <a:rPr lang="en-US" sz="2000" b="1" u="sng" dirty="0" smtClean="0">
                <a:solidFill>
                  <a:srgbClr val="FFFF00"/>
                </a:solidFill>
              </a:rPr>
              <a:t>Example use in oceanography</a:t>
            </a:r>
            <a:r>
              <a:rPr lang="en-US" sz="2000" dirty="0" smtClean="0"/>
              <a:t>:</a:t>
            </a:r>
          </a:p>
          <a:p>
            <a:pPr lvl="1"/>
            <a:r>
              <a:rPr lang="en-US" sz="1800" dirty="0" smtClean="0"/>
              <a:t>SVM and </a:t>
            </a:r>
            <a:r>
              <a:rPr lang="en-US" sz="1800" dirty="0"/>
              <a:t>random forest classifier to 1) identify eddy cores, and 2) determine the polarity of detected eddies </a:t>
            </a:r>
          </a:p>
          <a:p>
            <a:pPr lvl="1"/>
            <a:endParaRPr lang="en-US" sz="1800" dirty="0"/>
          </a:p>
        </p:txBody>
      </p:sp>
      <p:grpSp>
        <p:nvGrpSpPr>
          <p:cNvPr id="6" name="Group 5"/>
          <p:cNvGrpSpPr/>
          <p:nvPr/>
        </p:nvGrpSpPr>
        <p:grpSpPr>
          <a:xfrm>
            <a:off x="6475412" y="5166969"/>
            <a:ext cx="5426850" cy="1462431"/>
            <a:chOff x="6551612" y="3352800"/>
            <a:chExt cx="5579250" cy="1503500"/>
          </a:xfrm>
          <a:effectLst/>
        </p:grpSpPr>
        <p:pic>
          <p:nvPicPr>
            <p:cNvPr id="5" name="Picture 4"/>
            <p:cNvPicPr>
              <a:picLocks noChangeAspect="1"/>
            </p:cNvPicPr>
            <p:nvPr/>
          </p:nvPicPr>
          <p:blipFill>
            <a:blip r:embed="rId2"/>
            <a:stretch>
              <a:fillRect/>
            </a:stretch>
          </p:blipFill>
          <p:spPr>
            <a:xfrm>
              <a:off x="6551612" y="3352800"/>
              <a:ext cx="5579250" cy="1503500"/>
            </a:xfrm>
            <a:prstGeom prst="rect">
              <a:avLst/>
            </a:prstGeom>
            <a:noFill/>
            <a:ln>
              <a:noFill/>
            </a:ln>
          </p:spPr>
        </p:pic>
        <p:pic>
          <p:nvPicPr>
            <p:cNvPr id="4" name="Picture 3"/>
            <p:cNvPicPr>
              <a:picLocks noChangeAspect="1"/>
            </p:cNvPicPr>
            <p:nvPr/>
          </p:nvPicPr>
          <p:blipFill>
            <a:blip r:embed="rId3"/>
            <a:stretch>
              <a:fillRect/>
            </a:stretch>
          </p:blipFill>
          <p:spPr>
            <a:xfrm>
              <a:off x="10971212" y="3657600"/>
              <a:ext cx="1105304" cy="340371"/>
            </a:xfrm>
            <a:prstGeom prst="rect">
              <a:avLst/>
            </a:prstGeom>
            <a:noFill/>
            <a:ln>
              <a:noFill/>
            </a:ln>
          </p:spPr>
        </p:pic>
      </p:gr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7096" t="5677" r="5987" b="2558"/>
          <a:stretch/>
        </p:blipFill>
        <p:spPr>
          <a:xfrm>
            <a:off x="7313612" y="2133600"/>
            <a:ext cx="3573075" cy="2843876"/>
          </a:xfrm>
          <a:prstGeom prst="rect">
            <a:avLst/>
          </a:prstGeom>
        </p:spPr>
      </p:pic>
    </p:spTree>
    <p:extLst>
      <p:ext uri="{BB962C8B-B14F-4D97-AF65-F5344CB8AC3E}">
        <p14:creationId xmlns:p14="http://schemas.microsoft.com/office/powerpoint/2010/main" val="22795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Recurrent Neural Networks (RNNs)</a:t>
            </a:r>
            <a:endParaRPr lang="en-US" dirty="0"/>
          </a:p>
        </p:txBody>
      </p:sp>
      <p:sp>
        <p:nvSpPr>
          <p:cNvPr id="3" name="Content Placeholder 2"/>
          <p:cNvSpPr>
            <a:spLocks noGrp="1"/>
          </p:cNvSpPr>
          <p:nvPr>
            <p:ph idx="1"/>
          </p:nvPr>
        </p:nvSpPr>
        <p:spPr>
          <a:xfrm>
            <a:off x="150812" y="1981200"/>
            <a:ext cx="6553199" cy="4648201"/>
          </a:xfrm>
        </p:spPr>
        <p:txBody>
          <a:bodyPr>
            <a:normAutofit/>
          </a:bodyPr>
          <a:lstStyle/>
          <a:p>
            <a:r>
              <a:rPr lang="en-US" dirty="0" smtClean="0"/>
              <a:t>RNNs </a:t>
            </a:r>
            <a:r>
              <a:rPr lang="en-US" dirty="0"/>
              <a:t>are sequential </a:t>
            </a:r>
            <a:r>
              <a:rPr lang="en-US" dirty="0" smtClean="0"/>
              <a:t>models</a:t>
            </a:r>
          </a:p>
          <a:p>
            <a:pPr lvl="1"/>
            <a:r>
              <a:rPr lang="en-US" b="1" i="1" dirty="0" smtClean="0">
                <a:solidFill>
                  <a:srgbClr val="FFFF00"/>
                </a:solidFill>
              </a:rPr>
              <a:t>Learn patterns in sequential data</a:t>
            </a:r>
          </a:p>
          <a:p>
            <a:r>
              <a:rPr lang="en-US" dirty="0" smtClean="0"/>
              <a:t>Input data is a time-series with short-term dependences</a:t>
            </a:r>
          </a:p>
          <a:p>
            <a:pPr lvl="1"/>
            <a:r>
              <a:rPr lang="en-US" dirty="0" smtClean="0"/>
              <a:t>Change detection</a:t>
            </a:r>
          </a:p>
          <a:p>
            <a:pPr lvl="1"/>
            <a:r>
              <a:rPr lang="en-US" dirty="0" smtClean="0"/>
              <a:t>Short-term dynamics</a:t>
            </a:r>
            <a:endParaRPr lang="en-US" dirty="0"/>
          </a:p>
          <a:p>
            <a:r>
              <a:rPr lang="en-US" dirty="0" smtClean="0"/>
              <a:t>“Memory”</a:t>
            </a:r>
          </a:p>
          <a:p>
            <a:pPr lvl="1"/>
            <a:r>
              <a:rPr lang="en-US" dirty="0" smtClean="0"/>
              <a:t>Neural network with feedback loop</a:t>
            </a:r>
          </a:p>
          <a:p>
            <a:pPr lvl="1"/>
            <a:r>
              <a:rPr lang="en-US" dirty="0" smtClean="0"/>
              <a:t>Information extracted from previous examples is preserved </a:t>
            </a:r>
          </a:p>
          <a:p>
            <a:pPr lvl="1"/>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6170612" y="3124200"/>
            <a:ext cx="5793113" cy="1812213"/>
          </a:xfrm>
          <a:prstGeom prst="rect">
            <a:avLst/>
          </a:prstGeom>
        </p:spPr>
      </p:pic>
    </p:spTree>
    <p:extLst>
      <p:ext uri="{BB962C8B-B14F-4D97-AF65-F5344CB8AC3E}">
        <p14:creationId xmlns:p14="http://schemas.microsoft.com/office/powerpoint/2010/main" val="186046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RNNs: Long Short Term Memory (LSTM)</a:t>
            </a:r>
            <a:endParaRPr lang="en-US" dirty="0"/>
          </a:p>
        </p:txBody>
      </p:sp>
      <p:pic>
        <p:nvPicPr>
          <p:cNvPr id="6" name="Picture 5"/>
          <p:cNvPicPr>
            <a:picLocks noChangeAspect="1"/>
          </p:cNvPicPr>
          <p:nvPr/>
        </p:nvPicPr>
        <p:blipFill>
          <a:blip r:embed="rId2"/>
          <a:stretch>
            <a:fillRect/>
          </a:stretch>
        </p:blipFill>
        <p:spPr>
          <a:xfrm>
            <a:off x="414080" y="2667000"/>
            <a:ext cx="11360665" cy="2754787"/>
          </a:xfrm>
          <a:prstGeom prst="rect">
            <a:avLst/>
          </a:prstGeom>
        </p:spPr>
      </p:pic>
      <p:sp>
        <p:nvSpPr>
          <p:cNvPr id="7" name="TextBox 6"/>
          <p:cNvSpPr txBox="1"/>
          <p:nvPr/>
        </p:nvSpPr>
        <p:spPr>
          <a:xfrm>
            <a:off x="4189412" y="6019800"/>
            <a:ext cx="3299301" cy="369332"/>
          </a:xfrm>
          <a:prstGeom prst="rect">
            <a:avLst/>
          </a:prstGeom>
          <a:noFill/>
        </p:spPr>
        <p:txBody>
          <a:bodyPr wrap="none" rtlCol="0">
            <a:spAutoFit/>
          </a:bodyPr>
          <a:lstStyle/>
          <a:p>
            <a:r>
              <a:rPr lang="en-US" dirty="0" smtClean="0"/>
              <a:t>Learn longer-term dependencies</a:t>
            </a:r>
            <a:endParaRPr lang="en-US" dirty="0"/>
          </a:p>
        </p:txBody>
      </p:sp>
      <p:pic>
        <p:nvPicPr>
          <p:cNvPr id="8" name="Picture 7"/>
          <p:cNvPicPr>
            <a:picLocks noChangeAspect="1"/>
          </p:cNvPicPr>
          <p:nvPr/>
        </p:nvPicPr>
        <p:blipFill>
          <a:blip r:embed="rId3"/>
          <a:stretch>
            <a:fillRect/>
          </a:stretch>
        </p:blipFill>
        <p:spPr>
          <a:xfrm>
            <a:off x="3503612" y="2301398"/>
            <a:ext cx="4831355" cy="3429000"/>
          </a:xfrm>
          <a:prstGeom prst="rect">
            <a:avLst/>
          </a:prstGeom>
        </p:spPr>
      </p:pic>
      <p:cxnSp>
        <p:nvCxnSpPr>
          <p:cNvPr id="10" name="Straight Arrow Connector 9"/>
          <p:cNvCxnSpPr/>
          <p:nvPr/>
        </p:nvCxnSpPr>
        <p:spPr>
          <a:xfrm flipV="1">
            <a:off x="2513012" y="4495800"/>
            <a:ext cx="2057400" cy="1524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494212" y="4191000"/>
            <a:ext cx="457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14450" y="5867400"/>
            <a:ext cx="1513556" cy="369332"/>
          </a:xfrm>
          <a:prstGeom prst="rect">
            <a:avLst/>
          </a:prstGeom>
          <a:noFill/>
        </p:spPr>
        <p:txBody>
          <a:bodyPr wrap="none" rtlCol="0">
            <a:spAutoFit/>
          </a:bodyPr>
          <a:lstStyle/>
          <a:p>
            <a:r>
              <a:rPr lang="en-US" b="1" dirty="0" smtClean="0">
                <a:solidFill>
                  <a:srgbClr val="FF0000"/>
                </a:solidFill>
              </a:rPr>
              <a:t>“forget gate”</a:t>
            </a:r>
            <a:endParaRPr lang="en-US" b="1" dirty="0">
              <a:solidFill>
                <a:srgbClr val="FF0000"/>
              </a:solidFill>
            </a:endParaRPr>
          </a:p>
        </p:txBody>
      </p:sp>
      <p:sp>
        <p:nvSpPr>
          <p:cNvPr id="13" name="Oval 12"/>
          <p:cNvSpPr/>
          <p:nvPr/>
        </p:nvSpPr>
        <p:spPr>
          <a:xfrm>
            <a:off x="5027612" y="4221667"/>
            <a:ext cx="1219200" cy="4265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endCxn id="13" idx="5"/>
          </p:cNvCxnSpPr>
          <p:nvPr/>
        </p:nvCxnSpPr>
        <p:spPr>
          <a:xfrm flipH="1" flipV="1">
            <a:off x="6068264" y="4585736"/>
            <a:ext cx="2540750" cy="158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605565" y="6019800"/>
            <a:ext cx="2975247" cy="646331"/>
          </a:xfrm>
          <a:prstGeom prst="rect">
            <a:avLst/>
          </a:prstGeom>
          <a:noFill/>
        </p:spPr>
        <p:txBody>
          <a:bodyPr wrap="square" rtlCol="0">
            <a:spAutoFit/>
          </a:bodyPr>
          <a:lstStyle/>
          <a:p>
            <a:r>
              <a:rPr lang="en-US" b="1" dirty="0" smtClean="0">
                <a:solidFill>
                  <a:srgbClr val="FF0000"/>
                </a:solidFill>
              </a:rPr>
              <a:t>Decide what new information to store</a:t>
            </a:r>
            <a:endParaRPr lang="en-US" b="1" dirty="0">
              <a:solidFill>
                <a:srgbClr val="FF0000"/>
              </a:solidFill>
            </a:endParaRPr>
          </a:p>
        </p:txBody>
      </p:sp>
    </p:spTree>
    <p:extLst>
      <p:ext uri="{BB962C8B-B14F-4D97-AF65-F5344CB8AC3E}">
        <p14:creationId xmlns:p14="http://schemas.microsoft.com/office/powerpoint/2010/main" val="397337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sp>
        <p:nvSpPr>
          <p:cNvPr id="3" name="Content Placeholder 2"/>
          <p:cNvSpPr>
            <a:spLocks noGrp="1"/>
          </p:cNvSpPr>
          <p:nvPr>
            <p:ph idx="1"/>
          </p:nvPr>
        </p:nvSpPr>
        <p:spPr>
          <a:xfrm>
            <a:off x="1522413" y="2362200"/>
            <a:ext cx="9134391" cy="3657600"/>
          </a:xfrm>
        </p:spPr>
        <p:txBody>
          <a:bodyPr/>
          <a:lstStyle/>
          <a:p>
            <a:r>
              <a:rPr lang="en-US" b="1" dirty="0" smtClean="0">
                <a:solidFill>
                  <a:srgbClr val="FF0000"/>
                </a:solidFill>
              </a:rPr>
              <a:t>The New Hotness</a:t>
            </a:r>
            <a:endParaRPr lang="en-US" dirty="0" smtClean="0"/>
          </a:p>
          <a:p>
            <a:r>
              <a:rPr lang="en-US" dirty="0" smtClean="0"/>
              <a:t>“Deep” simply means “</a:t>
            </a:r>
            <a:r>
              <a:rPr lang="en-US" b="1" dirty="0" smtClean="0"/>
              <a:t>more than one hidden layer</a:t>
            </a:r>
            <a:r>
              <a:rPr lang="en-US" dirty="0" smtClean="0"/>
              <a:t>”</a:t>
            </a:r>
          </a:p>
          <a:p>
            <a:r>
              <a:rPr lang="en-US" dirty="0" smtClean="0">
                <a:solidFill>
                  <a:srgbClr val="FFFF00"/>
                </a:solidFill>
              </a:rPr>
              <a:t>Performs </a:t>
            </a:r>
            <a:r>
              <a:rPr lang="en-US" b="1" i="1" dirty="0" smtClean="0">
                <a:solidFill>
                  <a:srgbClr val="FFFF00"/>
                </a:solidFill>
              </a:rPr>
              <a:t>feature learning</a:t>
            </a:r>
            <a:endParaRPr lang="en-US" b="1" dirty="0" smtClean="0">
              <a:solidFill>
                <a:srgbClr val="FFFF00"/>
              </a:solidFill>
            </a:endParaRPr>
          </a:p>
          <a:p>
            <a:pPr lvl="1"/>
            <a:r>
              <a:rPr lang="en-US" dirty="0" smtClean="0"/>
              <a:t>Automatically learn features at multiple scales</a:t>
            </a:r>
          </a:p>
          <a:p>
            <a:pPr lvl="1"/>
            <a:r>
              <a:rPr lang="en-US" dirty="0" smtClean="0"/>
              <a:t>Possible to extract these features and use them with other classifiers</a:t>
            </a:r>
          </a:p>
          <a:p>
            <a:r>
              <a:rPr lang="en-US" b="1" dirty="0" smtClean="0"/>
              <a:t>Used by</a:t>
            </a:r>
            <a:r>
              <a:rPr lang="en-US" dirty="0" smtClean="0"/>
              <a:t>: Facebook, Google, Amazon, … </a:t>
            </a:r>
          </a:p>
        </p:txBody>
      </p:sp>
      <p:pic>
        <p:nvPicPr>
          <p:cNvPr id="5" name="Picture 4" descr="&lt;strong&gt;Fire&lt;/strong&gt; Icon by zeimusu - unedited from http://commons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9412" y="2086826"/>
            <a:ext cx="416285" cy="592576"/>
          </a:xfrm>
          <a:prstGeom prst="rect">
            <a:avLst/>
          </a:prstGeom>
        </p:spPr>
      </p:pic>
    </p:spTree>
    <p:extLst>
      <p:ext uri="{BB962C8B-B14F-4D97-AF65-F5344CB8AC3E}">
        <p14:creationId xmlns:p14="http://schemas.microsoft.com/office/powerpoint/2010/main" val="348424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MLP Building Blocks</a:t>
            </a:r>
            <a:endParaRPr lang="en-US" dirty="0"/>
          </a:p>
        </p:txBody>
      </p:sp>
      <p:grpSp>
        <p:nvGrpSpPr>
          <p:cNvPr id="8" name="Group 7"/>
          <p:cNvGrpSpPr/>
          <p:nvPr/>
        </p:nvGrpSpPr>
        <p:grpSpPr>
          <a:xfrm>
            <a:off x="6909807" y="3264396"/>
            <a:ext cx="2171700" cy="1219200"/>
            <a:chOff x="5294312" y="3200400"/>
            <a:chExt cx="2171700" cy="1219200"/>
          </a:xfrm>
          <a:solidFill>
            <a:srgbClr val="7030A0"/>
          </a:solidFill>
        </p:grpSpPr>
        <p:sp>
          <p:nvSpPr>
            <p:cNvPr id="6" name="Rounded Rectangle 5"/>
            <p:cNvSpPr/>
            <p:nvPr/>
          </p:nvSpPr>
          <p:spPr>
            <a:xfrm>
              <a:off x="5294312" y="3200400"/>
              <a:ext cx="2171700" cy="12192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smtClean="0">
                  <a:solidFill>
                    <a:schemeClr val="tx1"/>
                  </a:solidFill>
                </a:rPr>
                <a:t>Neuron</a:t>
              </a:r>
            </a:p>
            <a:p>
              <a:pPr algn="ctr"/>
              <a:endParaRPr lang="en-US" sz="2400" b="1" dirty="0">
                <a:solidFill>
                  <a:schemeClr val="tx1"/>
                </a:solidFill>
              </a:endParaRPr>
            </a:p>
          </p:txBody>
        </p:sp>
        <mc:AlternateContent xmlns:mc="http://schemas.openxmlformats.org/markup-compatibility/2006">
          <mc:Choice xmlns:a14="http://schemas.microsoft.com/office/drawing/2010/main" Requires="a14">
            <p:sp>
              <p:nvSpPr>
                <p:cNvPr id="7" name="TextBox 6"/>
                <p:cNvSpPr txBox="1"/>
                <p:nvPr/>
              </p:nvSpPr>
              <p:spPr>
                <a:xfrm>
                  <a:off x="5698084" y="3838575"/>
                  <a:ext cx="1373325" cy="347403"/>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sSup>
                              <m:sSupPr>
                                <m:ctrlPr>
                                  <a:rPr lang="en-US" sz="2000" b="0" i="1" smtClean="0">
                                    <a:solidFill>
                                      <a:schemeClr val="accent4">
                                        <a:lumMod val="20000"/>
                                        <a:lumOff val="80000"/>
                                      </a:schemeClr>
                                    </a:solidFill>
                                    <a:latin typeface="Cambria Math" panose="02040503050406030204" pitchFamily="18" charset="0"/>
                                  </a:rPr>
                                </m:ctrlPr>
                              </m:sSupPr>
                              <m:e>
                                <m:acc>
                                  <m:accPr>
                                    <m:chr m:val="̅"/>
                                    <m:ctrlPr>
                                      <a:rPr lang="en-US" sz="2000" b="0" i="1" smtClean="0">
                                        <a:solidFill>
                                          <a:schemeClr val="accent4">
                                            <a:lumMod val="20000"/>
                                            <a:lumOff val="80000"/>
                                          </a:schemeClr>
                                        </a:solidFill>
                                        <a:latin typeface="Cambria Math" panose="02040503050406030204" pitchFamily="18" charset="0"/>
                                      </a:rPr>
                                    </m:ctrlPr>
                                  </m:accPr>
                                  <m:e>
                                    <m:r>
                                      <a:rPr lang="en-US" sz="2000" b="1" i="1" smtClean="0">
                                        <a:solidFill>
                                          <a:schemeClr val="accent4">
                                            <a:lumMod val="20000"/>
                                            <a:lumOff val="80000"/>
                                          </a:schemeClr>
                                        </a:solidFill>
                                        <a:latin typeface="Cambria Math" panose="02040503050406030204" pitchFamily="18" charset="0"/>
                                      </a:rPr>
                                      <m:t>𝒘</m:t>
                                    </m:r>
                                  </m:e>
                                </m:acc>
                              </m:e>
                              <m:sup>
                                <m:r>
                                  <a:rPr lang="en-US" sz="2000" b="0" i="1" smtClean="0">
                                    <a:solidFill>
                                      <a:schemeClr val="accent4">
                                        <a:lumMod val="20000"/>
                                        <a:lumOff val="80000"/>
                                      </a:schemeClr>
                                    </a:solidFill>
                                    <a:latin typeface="Cambria Math" panose="02040503050406030204" pitchFamily="18" charset="0"/>
                                  </a:rPr>
                                  <m:t>𝑇</m:t>
                                </m:r>
                              </m:sup>
                            </m:sSup>
                            <m:acc>
                              <m:accPr>
                                <m:chr m:val="̅"/>
                                <m:ctrlPr>
                                  <a:rPr lang="en-US" sz="2000" b="0" i="1" smtClean="0">
                                    <a:solidFill>
                                      <a:schemeClr val="accent4">
                                        <a:lumMod val="20000"/>
                                        <a:lumOff val="80000"/>
                                      </a:schemeClr>
                                    </a:solidFill>
                                    <a:latin typeface="Cambria Math" panose="02040503050406030204" pitchFamily="18" charset="0"/>
                                  </a:rPr>
                                </m:ctrlPr>
                              </m:accPr>
                              <m:e>
                                <m:r>
                                  <a:rPr lang="en-US" sz="2000" b="1" i="1" smtClean="0">
                                    <a:solidFill>
                                      <a:schemeClr val="accent4">
                                        <a:lumMod val="20000"/>
                                        <a:lumOff val="80000"/>
                                      </a:schemeClr>
                                    </a:solidFill>
                                    <a:latin typeface="Cambria Math" panose="02040503050406030204" pitchFamily="18" charset="0"/>
                                  </a:rPr>
                                  <m:t>𝒙</m:t>
                                </m:r>
                              </m:e>
                            </m:acc>
                            <m:r>
                              <a:rPr lang="en-US" sz="2000" b="0" i="1" smtClean="0">
                                <a:solidFill>
                                  <a:schemeClr val="accent4">
                                    <a:lumMod val="20000"/>
                                    <a:lumOff val="80000"/>
                                  </a:schemeClr>
                                </a:solidFill>
                                <a:latin typeface="Cambria Math" panose="02040503050406030204" pitchFamily="18" charset="0"/>
                              </a:rPr>
                              <m:t>+</m:t>
                            </m:r>
                            <m:r>
                              <a:rPr lang="en-US" sz="2000" b="1" i="1" smtClean="0">
                                <a:solidFill>
                                  <a:schemeClr val="accent4">
                                    <a:lumMod val="20000"/>
                                    <a:lumOff val="80000"/>
                                  </a:schemeClr>
                                </a:solidFill>
                                <a:latin typeface="Cambria Math" panose="02040503050406030204" pitchFamily="18" charset="0"/>
                              </a:rPr>
                              <m:t>𝒃</m:t>
                            </m:r>
                          </m:e>
                        </m:d>
                      </m:oMath>
                    </m:oMathPara>
                  </a14:m>
                  <a:endParaRPr lang="en-US" sz="2000" dirty="0">
                    <a:solidFill>
                      <a:schemeClr val="tx1"/>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5698084" y="3838575"/>
                  <a:ext cx="1373325" cy="347403"/>
                </a:xfrm>
                <a:prstGeom prst="rect">
                  <a:avLst/>
                </a:prstGeom>
                <a:blipFill rotWithShape="0">
                  <a:blip r:embed="rId3"/>
                  <a:stretch>
                    <a:fillRect l="-6667" b="-26316"/>
                  </a:stretch>
                </a:blipFill>
              </p:spPr>
              <p:txBody>
                <a:bodyPr/>
                <a:lstStyle/>
                <a:p>
                  <a:r>
                    <a:rPr lang="en-US">
                      <a:noFill/>
                    </a:rPr>
                    <a:t> </a:t>
                  </a:r>
                </a:p>
              </p:txBody>
            </p:sp>
          </mc:Fallback>
        </mc:AlternateContent>
      </p:grpSp>
      <p:sp>
        <p:nvSpPr>
          <p:cNvPr id="10" name="TextBox 9"/>
          <p:cNvSpPr txBox="1"/>
          <p:nvPr/>
        </p:nvSpPr>
        <p:spPr>
          <a:xfrm>
            <a:off x="925709" y="2213730"/>
            <a:ext cx="777777" cy="369332"/>
          </a:xfrm>
          <a:prstGeom prst="rect">
            <a:avLst/>
          </a:prstGeom>
          <a:noFill/>
        </p:spPr>
        <p:txBody>
          <a:bodyPr wrap="none" rtlCol="0">
            <a:spAutoFit/>
          </a:bodyPr>
          <a:lstStyle/>
          <a:p>
            <a:r>
              <a:rPr lang="en-US" b="1" u="sng" dirty="0" smtClean="0"/>
              <a:t>Input</a:t>
            </a:r>
            <a:r>
              <a:rPr lang="en-US" dirty="0" smtClean="0"/>
              <a:t>:</a:t>
            </a:r>
            <a:endParaRPr lang="en-US" dirty="0"/>
          </a:p>
        </p:txBody>
      </p:sp>
      <mc:AlternateContent xmlns:mc="http://schemas.openxmlformats.org/markup-compatibility/2006" xmlns:a14="http://schemas.microsoft.com/office/drawing/2010/main">
        <mc:Choice Requires="a14">
          <p:sp>
            <p:nvSpPr>
              <p:cNvPr id="11" name="Rectangle 10"/>
              <p:cNvSpPr/>
              <p:nvPr/>
            </p:nvSpPr>
            <p:spPr>
              <a:xfrm>
                <a:off x="1303164" y="2985255"/>
                <a:ext cx="20558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𝒙</m:t>
                      </m:r>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𝟐</m:t>
                              </m:r>
                            </m:sub>
                          </m:sSub>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𝒏</m:t>
                              </m:r>
                            </m:sub>
                          </m:sSub>
                        </m:e>
                      </m:d>
                    </m:oMath>
                  </m:oMathPara>
                </a14:m>
                <a:endParaRPr lang="en-US"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303164" y="2985255"/>
                <a:ext cx="2055819" cy="369332"/>
              </a:xfrm>
              <a:prstGeom prst="rect">
                <a:avLst/>
              </a:prstGeom>
              <a:blipFill>
                <a:blip r:embed="rId4"/>
                <a:stretch>
                  <a:fillRect/>
                </a:stretch>
              </a:blipFill>
            </p:spPr>
            <p:txBody>
              <a:bodyPr/>
              <a:lstStyle/>
              <a:p>
                <a:r>
                  <a:rPr lang="en-US">
                    <a:noFill/>
                  </a:rPr>
                  <a:t> </a:t>
                </a:r>
              </a:p>
            </p:txBody>
          </p:sp>
        </mc:Fallback>
      </mc:AlternateContent>
      <p:sp>
        <p:nvSpPr>
          <p:cNvPr id="12" name="TextBox 11"/>
          <p:cNvSpPr txBox="1"/>
          <p:nvPr/>
        </p:nvSpPr>
        <p:spPr>
          <a:xfrm>
            <a:off x="914596" y="2615923"/>
            <a:ext cx="2862515" cy="369332"/>
          </a:xfrm>
          <a:prstGeom prst="rect">
            <a:avLst/>
          </a:prstGeom>
          <a:noFill/>
        </p:spPr>
        <p:txBody>
          <a:bodyPr wrap="none" rtlCol="0">
            <a:spAutoFit/>
          </a:bodyPr>
          <a:lstStyle/>
          <a:p>
            <a:r>
              <a:rPr lang="en-US" dirty="0" smtClean="0"/>
              <a:t>Feature Vector of </a:t>
            </a:r>
            <a:r>
              <a:rPr lang="en-US" i="1" dirty="0" smtClean="0"/>
              <a:t>N</a:t>
            </a:r>
            <a:r>
              <a:rPr lang="en-US" dirty="0" smtClean="0"/>
              <a:t> features</a:t>
            </a:r>
            <a:endParaRPr lang="en-US" dirty="0"/>
          </a:p>
        </p:txBody>
      </p:sp>
      <p:cxnSp>
        <p:nvCxnSpPr>
          <p:cNvPr id="14" name="Straight Arrow Connector 13"/>
          <p:cNvCxnSpPr/>
          <p:nvPr/>
        </p:nvCxnSpPr>
        <p:spPr>
          <a:xfrm>
            <a:off x="2064753" y="3327528"/>
            <a:ext cx="266320" cy="39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2271896" y="3775175"/>
            <a:ext cx="359085" cy="1905000"/>
            <a:chOff x="2170112" y="3590925"/>
            <a:chExt cx="359085" cy="1905000"/>
          </a:xfrm>
        </p:grpSpPr>
        <p:grpSp>
          <p:nvGrpSpPr>
            <p:cNvPr id="20" name="Group 19"/>
            <p:cNvGrpSpPr/>
            <p:nvPr/>
          </p:nvGrpSpPr>
          <p:grpSpPr>
            <a:xfrm>
              <a:off x="2177113" y="3657600"/>
              <a:ext cx="352084" cy="1741887"/>
              <a:chOff x="2177113" y="3657600"/>
              <a:chExt cx="352084" cy="1741887"/>
            </a:xfrm>
          </p:grpSpPr>
          <mc:AlternateContent xmlns:mc="http://schemas.openxmlformats.org/markup-compatibility/2006" xmlns:a14="http://schemas.microsoft.com/office/drawing/2010/main">
            <mc:Choice Requires="a14">
              <p:sp>
                <p:nvSpPr>
                  <p:cNvPr id="18" name="TextBox 17"/>
                  <p:cNvSpPr txBox="1"/>
                  <p:nvPr/>
                </p:nvSpPr>
                <p:spPr>
                  <a:xfrm>
                    <a:off x="2208212" y="3657600"/>
                    <a:ext cx="289887" cy="920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smtClean="0">
                                  <a:latin typeface="Cambria Math" panose="02040503050406030204" pitchFamily="18" charset="0"/>
                                </a:rPr>
                              </m:ctrlPr>
                            </m:mPr>
                            <m:mr>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mr>
                            <m:mr>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e>
                            </m:mr>
                            <m:mr>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3</m:t>
                                    </m:r>
                                  </m:sup>
                                </m:sSubSup>
                              </m:e>
                            </m:mr>
                          </m:m>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2208212" y="3657600"/>
                    <a:ext cx="289887" cy="92089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177113" y="4578493"/>
                    <a:ext cx="352084" cy="8209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smtClean="0">
                                  <a:latin typeface="Cambria Math" panose="02040503050406030204" pitchFamily="18" charset="0"/>
                                </a:rPr>
                              </m:ctrlPr>
                            </m:mPr>
                            <m:mr>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4</m:t>
                                    </m:r>
                                  </m:sup>
                                </m:sSubSup>
                              </m:e>
                            </m:mr>
                            <m:mr>
                              <m:e>
                                <m:r>
                                  <a:rPr lang="en-US" b="0" i="1" smtClean="0">
                                    <a:latin typeface="Cambria Math" panose="02040503050406030204" pitchFamily="18" charset="0"/>
                                  </a:rPr>
                                  <m:t>:</m:t>
                                </m:r>
                              </m:e>
                            </m:mr>
                            <m:mr>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𝑚</m:t>
                                    </m:r>
                                  </m:sup>
                                </m:sSubSup>
                              </m:e>
                            </m:mr>
                          </m:m>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2177113" y="4578493"/>
                    <a:ext cx="352084" cy="820994"/>
                  </a:xfrm>
                  <a:prstGeom prst="rect">
                    <a:avLst/>
                  </a:prstGeom>
                  <a:blipFill>
                    <a:blip r:embed="rId6"/>
                    <a:stretch>
                      <a:fillRect/>
                    </a:stretch>
                  </a:blipFill>
                </p:spPr>
                <p:txBody>
                  <a:bodyPr/>
                  <a:lstStyle/>
                  <a:p>
                    <a:r>
                      <a:rPr lang="en-US">
                        <a:noFill/>
                      </a:rPr>
                      <a:t> </a:t>
                    </a:r>
                  </a:p>
                </p:txBody>
              </p:sp>
            </mc:Fallback>
          </mc:AlternateContent>
        </p:grpSp>
        <p:sp>
          <p:nvSpPr>
            <p:cNvPr id="21" name="Rectangle 20"/>
            <p:cNvSpPr/>
            <p:nvPr/>
          </p:nvSpPr>
          <p:spPr>
            <a:xfrm>
              <a:off x="2170112" y="3590925"/>
              <a:ext cx="352084" cy="1905000"/>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746845" y="4422190"/>
            <a:ext cx="1253757" cy="646331"/>
          </a:xfrm>
          <a:prstGeom prst="rect">
            <a:avLst/>
          </a:prstGeom>
          <a:noFill/>
        </p:spPr>
        <p:txBody>
          <a:bodyPr wrap="square" rtlCol="0">
            <a:spAutoFit/>
          </a:bodyPr>
          <a:lstStyle/>
          <a:p>
            <a:pPr algn="ctr"/>
            <a:r>
              <a:rPr lang="en-US" i="1" dirty="0" smtClean="0"/>
              <a:t>M</a:t>
            </a:r>
            <a:r>
              <a:rPr lang="en-US" dirty="0" smtClean="0"/>
              <a:t> number of samples</a:t>
            </a:r>
            <a:endParaRPr lang="en-US" i="1" dirty="0"/>
          </a:p>
        </p:txBody>
      </p:sp>
      <mc:AlternateContent xmlns:mc="http://schemas.openxmlformats.org/markup-compatibility/2006" xmlns:a14="http://schemas.microsoft.com/office/drawing/2010/main">
        <mc:Choice Requires="a14">
          <p:sp>
            <p:nvSpPr>
              <p:cNvPr id="25" name="Rectangle 24"/>
              <p:cNvSpPr/>
              <p:nvPr/>
            </p:nvSpPr>
            <p:spPr>
              <a:xfrm>
                <a:off x="2248188" y="3421262"/>
                <a:ext cx="4763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oMath>
                  </m:oMathPara>
                </a14:m>
                <a:endParaRPr lang="en-US" b="1" dirty="0"/>
              </a:p>
            </p:txBody>
          </p:sp>
        </mc:Choice>
        <mc:Fallback xmlns="">
          <p:sp>
            <p:nvSpPr>
              <p:cNvPr id="25" name="Rectangle 24"/>
              <p:cNvSpPr>
                <a:spLocks noRot="1" noChangeAspect="1" noMove="1" noResize="1" noEditPoints="1" noAdjustHandles="1" noChangeArrowheads="1" noChangeShapeType="1" noTextEdit="1"/>
              </p:cNvSpPr>
              <p:nvPr/>
            </p:nvSpPr>
            <p:spPr>
              <a:xfrm>
                <a:off x="2248188" y="3421262"/>
                <a:ext cx="47634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4565687" y="2615923"/>
                <a:ext cx="541110" cy="25853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1</m:t>
                          </m:r>
                        </m:sub>
                      </m:sSub>
                    </m:oMath>
                  </m:oMathPara>
                </a14:m>
                <a:endParaRPr lang="en-US" dirty="0" smtClean="0"/>
              </a:p>
              <a:p>
                <a:endParaRPr lang="en-US" dirty="0" smtClean="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b="0" i="1" smtClean="0">
                              <a:latin typeface="Cambria Math" panose="02040503050406030204" pitchFamily="18" charset="0"/>
                            </a:rPr>
                            <m:t>2</m:t>
                          </m:r>
                        </m:sub>
                      </m:sSub>
                    </m:oMath>
                  </m:oMathPara>
                </a14:m>
                <a:endParaRPr lang="en-US" dirty="0" smtClean="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b="0" i="1" smtClean="0">
                              <a:latin typeface="Cambria Math" panose="02040503050406030204" pitchFamily="18" charset="0"/>
                            </a:rPr>
                            <m:t>3</m:t>
                          </m:r>
                        </m:sub>
                      </m:sSub>
                    </m:oMath>
                  </m:oMathPara>
                </a14:m>
                <a:endParaRPr lang="en-US" dirty="0" smtClean="0"/>
              </a:p>
              <a:p>
                <a:endParaRPr lang="en-US" dirty="0"/>
              </a:p>
              <a:p>
                <a:pPr algn="ctr"/>
                <a:r>
                  <a:rPr lang="en-US" dirty="0" smtClean="0"/>
                  <a:t>:</a:t>
                </a:r>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b="0" i="1" smtClean="0">
                              <a:latin typeface="Cambria Math" panose="02040503050406030204" pitchFamily="18" charset="0"/>
                            </a:rPr>
                            <m:t>𝑛</m:t>
                          </m:r>
                        </m:sub>
                      </m:sSub>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4565687" y="2615923"/>
                <a:ext cx="541110" cy="2585323"/>
              </a:xfrm>
              <a:prstGeom prst="rect">
                <a:avLst/>
              </a:prstGeom>
              <a:blipFill>
                <a:blip r:embed="rId8"/>
                <a:stretch>
                  <a:fillRect/>
                </a:stretch>
              </a:blipFill>
            </p:spPr>
            <p:txBody>
              <a:bodyPr/>
              <a:lstStyle/>
              <a:p>
                <a:r>
                  <a:rPr lang="en-US">
                    <a:noFill/>
                  </a:rPr>
                  <a:t> </a:t>
                </a:r>
              </a:p>
            </p:txBody>
          </p:sp>
        </mc:Fallback>
      </mc:AlternateContent>
      <p:sp>
        <p:nvSpPr>
          <p:cNvPr id="37" name="Rectangle 36"/>
          <p:cNvSpPr/>
          <p:nvPr/>
        </p:nvSpPr>
        <p:spPr>
          <a:xfrm>
            <a:off x="4584737" y="2676376"/>
            <a:ext cx="453571" cy="334863"/>
          </a:xfrm>
          <a:prstGeom prst="rect">
            <a:avLst/>
          </a:prstGeom>
          <a:no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584737" y="3228797"/>
            <a:ext cx="453571" cy="334863"/>
          </a:xfrm>
          <a:prstGeom prst="rect">
            <a:avLst/>
          </a:prstGeom>
          <a:no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584737" y="3769964"/>
            <a:ext cx="453571" cy="334863"/>
          </a:xfrm>
          <a:prstGeom prst="rect">
            <a:avLst/>
          </a:prstGeom>
          <a:no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584963" y="4866383"/>
            <a:ext cx="453571" cy="334863"/>
          </a:xfrm>
          <a:prstGeom prst="rect">
            <a:avLst/>
          </a:prstGeom>
          <a:no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37" idx="3"/>
            <a:endCxn id="6" idx="1"/>
          </p:cNvCxnSpPr>
          <p:nvPr/>
        </p:nvCxnSpPr>
        <p:spPr>
          <a:xfrm>
            <a:off x="5038308" y="2843808"/>
            <a:ext cx="1871499" cy="1030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8" idx="3"/>
            <a:endCxn id="6" idx="1"/>
          </p:cNvCxnSpPr>
          <p:nvPr/>
        </p:nvCxnSpPr>
        <p:spPr>
          <a:xfrm>
            <a:off x="5038308" y="3396229"/>
            <a:ext cx="1871499" cy="477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9" idx="3"/>
            <a:endCxn id="6" idx="1"/>
          </p:cNvCxnSpPr>
          <p:nvPr/>
        </p:nvCxnSpPr>
        <p:spPr>
          <a:xfrm flipV="1">
            <a:off x="5038308" y="3873996"/>
            <a:ext cx="1871499" cy="6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0" idx="3"/>
            <a:endCxn id="6" idx="1"/>
          </p:cNvCxnSpPr>
          <p:nvPr/>
        </p:nvCxnSpPr>
        <p:spPr>
          <a:xfrm flipV="1">
            <a:off x="5038534" y="3873996"/>
            <a:ext cx="1871273" cy="1159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5247867" y="2703731"/>
                <a:ext cx="5143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m:t>
                          </m:r>
                        </m:sub>
                      </m:sSub>
                    </m:oMath>
                  </m:oMathPara>
                </a14:m>
                <a:endParaRPr lang="en-US" dirty="0"/>
              </a:p>
            </p:txBody>
          </p:sp>
        </mc:Choice>
        <mc:Fallback xmlns="">
          <p:sp>
            <p:nvSpPr>
              <p:cNvPr id="49" name="Rectangle 48"/>
              <p:cNvSpPr>
                <a:spLocks noRot="1" noChangeAspect="1" noMove="1" noResize="1" noEditPoints="1" noAdjustHandles="1" noChangeArrowheads="1" noChangeShapeType="1" noTextEdit="1"/>
              </p:cNvSpPr>
              <p:nvPr/>
            </p:nvSpPr>
            <p:spPr>
              <a:xfrm>
                <a:off x="5247867" y="2703731"/>
                <a:ext cx="514307"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5226102" y="3156779"/>
                <a:ext cx="5143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5226102" y="3156779"/>
                <a:ext cx="514307"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5174146" y="3597178"/>
                <a:ext cx="5143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5174146" y="3597178"/>
                <a:ext cx="514307"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5180622" y="4330053"/>
                <a:ext cx="5078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oMath>
                  </m:oMathPara>
                </a14:m>
                <a:endParaRPr lang="en-US" dirty="0"/>
              </a:p>
            </p:txBody>
          </p:sp>
        </mc:Choice>
        <mc:Fallback xmlns="">
          <p:sp>
            <p:nvSpPr>
              <p:cNvPr id="53" name="Rectangle 52"/>
              <p:cNvSpPr>
                <a:spLocks noRot="1" noChangeAspect="1" noMove="1" noResize="1" noEditPoints="1" noAdjustHandles="1" noChangeArrowheads="1" noChangeShapeType="1" noTextEdit="1"/>
              </p:cNvSpPr>
              <p:nvPr/>
            </p:nvSpPr>
            <p:spPr>
              <a:xfrm>
                <a:off x="5180622" y="4330053"/>
                <a:ext cx="507831" cy="369332"/>
              </a:xfrm>
              <a:prstGeom prst="rect">
                <a:avLst/>
              </a:prstGeom>
              <a:blipFill>
                <a:blip r:embed="rId12"/>
                <a:stretch>
                  <a:fillRect/>
                </a:stretch>
              </a:blipFill>
            </p:spPr>
            <p:txBody>
              <a:bodyPr/>
              <a:lstStyle/>
              <a:p>
                <a:r>
                  <a:rPr lang="en-US">
                    <a:noFill/>
                  </a:rPr>
                  <a:t> </a:t>
                </a:r>
              </a:p>
            </p:txBody>
          </p:sp>
        </mc:Fallback>
      </mc:AlternateContent>
      <p:sp>
        <p:nvSpPr>
          <p:cNvPr id="54" name="TextBox 53"/>
          <p:cNvSpPr txBox="1"/>
          <p:nvPr/>
        </p:nvSpPr>
        <p:spPr>
          <a:xfrm>
            <a:off x="6212645" y="5082927"/>
            <a:ext cx="2708773" cy="923330"/>
          </a:xfrm>
          <a:prstGeom prst="rect">
            <a:avLst/>
          </a:prstGeom>
          <a:noFill/>
        </p:spPr>
        <p:txBody>
          <a:bodyPr wrap="square" rtlCol="0">
            <a:spAutoFit/>
          </a:bodyPr>
          <a:lstStyle/>
          <a:p>
            <a:pPr algn="ctr"/>
            <a:r>
              <a:rPr lang="en-US" b="1" dirty="0" smtClean="0"/>
              <a:t>Activation </a:t>
            </a:r>
            <a:r>
              <a:rPr lang="en-US" b="1" dirty="0" smtClean="0"/>
              <a:t>Function</a:t>
            </a:r>
          </a:p>
          <a:p>
            <a:pPr algn="ctr"/>
            <a:r>
              <a:rPr lang="en-US" dirty="0" smtClean="0"/>
              <a:t>(maps the linear function to a non-linear function)</a:t>
            </a:r>
            <a:endParaRPr lang="en-US" dirty="0"/>
          </a:p>
        </p:txBody>
      </p:sp>
      <p:sp>
        <p:nvSpPr>
          <p:cNvPr id="55" name="Down Arrow 54"/>
          <p:cNvSpPr/>
          <p:nvPr/>
        </p:nvSpPr>
        <p:spPr>
          <a:xfrm rot="10800000">
            <a:off x="7299004" y="4259460"/>
            <a:ext cx="268028" cy="823467"/>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p:cNvCxnSpPr>
            <a:stCxn id="6" idx="3"/>
          </p:cNvCxnSpPr>
          <p:nvPr/>
        </p:nvCxnSpPr>
        <p:spPr>
          <a:xfrm>
            <a:off x="9081507" y="3873996"/>
            <a:ext cx="647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225595" y="2805708"/>
            <a:ext cx="65" cy="276999"/>
          </a:xfrm>
          <a:prstGeom prst="rect">
            <a:avLst/>
          </a:prstGeom>
          <a:noFill/>
        </p:spPr>
        <p:txBody>
          <a:bodyPr wrap="none" lIns="0" tIns="0" rIns="0" bIns="0" rtlCol="0">
            <a:spAutoFit/>
          </a:bodyPr>
          <a:lstStyle/>
          <a:p>
            <a:endParaRPr lang="en-US" dirty="0"/>
          </a:p>
        </p:txBody>
      </p:sp>
      <p:sp>
        <p:nvSpPr>
          <p:cNvPr id="60" name="TextBox 59"/>
          <p:cNvSpPr txBox="1"/>
          <p:nvPr/>
        </p:nvSpPr>
        <p:spPr>
          <a:xfrm>
            <a:off x="9865080" y="3687127"/>
            <a:ext cx="875561" cy="369332"/>
          </a:xfrm>
          <a:prstGeom prst="rect">
            <a:avLst/>
          </a:prstGeom>
          <a:noFill/>
        </p:spPr>
        <p:txBody>
          <a:bodyPr wrap="none" rtlCol="0">
            <a:spAutoFit/>
          </a:bodyPr>
          <a:lstStyle/>
          <a:p>
            <a:r>
              <a:rPr lang="en-US" dirty="0" smtClean="0"/>
              <a:t>Output</a:t>
            </a:r>
            <a:endParaRPr lang="en-US" dirty="0"/>
          </a:p>
        </p:txBody>
      </p:sp>
      <mc:AlternateContent xmlns:mc="http://schemas.openxmlformats.org/markup-compatibility/2006">
        <mc:Choice xmlns:a14="http://schemas.microsoft.com/office/drawing/2010/main" Requires="a14">
          <p:sp>
            <p:nvSpPr>
              <p:cNvPr id="61" name="TextBox 60"/>
              <p:cNvSpPr txBox="1"/>
              <p:nvPr/>
            </p:nvSpPr>
            <p:spPr>
              <a:xfrm>
                <a:off x="6270714" y="6112736"/>
                <a:ext cx="2592633" cy="369332"/>
              </a:xfrm>
              <a:prstGeom prst="rect">
                <a:avLst/>
              </a:prstGeom>
              <a:noFill/>
              <a:ln>
                <a:solidFill>
                  <a:srgbClr val="FFFF00"/>
                </a:solidFill>
              </a:ln>
            </p:spPr>
            <p:txBody>
              <a:bodyPr wrap="none" rtlCol="0">
                <a:spAutoFit/>
              </a:bodyPr>
              <a:lstStyle/>
              <a:p>
                <a:pPr algn="ctr"/>
                <a:r>
                  <a:rPr lang="en-US" dirty="0" smtClean="0">
                    <a:solidFill>
                      <a:srgbClr val="FFFF00"/>
                    </a:solidFill>
                  </a:rPr>
                  <a:t>ReLU, Sigmoid,</a:t>
                </a:r>
                <a14:m>
                  <m:oMath xmlns:m="http://schemas.openxmlformats.org/officeDocument/2006/math">
                    <m:r>
                      <a:rPr lang="en-US" b="0" i="0" smtClean="0">
                        <a:solidFill>
                          <a:srgbClr val="FFFF00"/>
                        </a:solidFill>
                        <a:latin typeface="Cambria Math" panose="02040503050406030204" pitchFamily="18" charset="0"/>
                      </a:rPr>
                      <m:t> </m:t>
                    </m:r>
                    <m:func>
                      <m:funcPr>
                        <m:ctrlPr>
                          <a:rPr lang="en-US" i="1" smtClean="0">
                            <a:solidFill>
                              <a:srgbClr val="FFFF00"/>
                            </a:solidFill>
                            <a:latin typeface="Cambria Math" panose="02040503050406030204" pitchFamily="18" charset="0"/>
                          </a:rPr>
                        </m:ctrlPr>
                      </m:funcPr>
                      <m:fName>
                        <m:r>
                          <m:rPr>
                            <m:sty m:val="p"/>
                          </m:rPr>
                          <a:rPr lang="en-US" i="0" smtClean="0">
                            <a:solidFill>
                              <a:srgbClr val="FFFF00"/>
                            </a:solidFill>
                            <a:latin typeface="Cambria Math" panose="02040503050406030204" pitchFamily="18" charset="0"/>
                          </a:rPr>
                          <m:t>tanh</m:t>
                        </m:r>
                      </m:fName>
                      <m:e>
                        <m:r>
                          <a:rPr lang="en-US" b="0" i="1" smtClean="0">
                            <a:solidFill>
                              <a:srgbClr val="FFFF00"/>
                            </a:solidFill>
                            <a:latin typeface="Cambria Math" panose="02040503050406030204" pitchFamily="18" charset="0"/>
                          </a:rPr>
                          <m:t>()</m:t>
                        </m:r>
                      </m:e>
                    </m:func>
                    <m:r>
                      <a:rPr lang="en-US" b="0" i="1" smtClean="0">
                        <a:solidFill>
                          <a:srgbClr val="FFFF00"/>
                        </a:solidFill>
                        <a:latin typeface="Cambria Math" panose="02040503050406030204" pitchFamily="18" charset="0"/>
                      </a:rPr>
                      <m:t>, …</m:t>
                    </m:r>
                  </m:oMath>
                </a14:m>
                <a:endParaRPr lang="en-US" dirty="0">
                  <a:solidFill>
                    <a:srgbClr val="FFFF00"/>
                  </a:solidFill>
                </a:endParaRPr>
              </a:p>
            </p:txBody>
          </p:sp>
        </mc:Choice>
        <mc:Fallback>
          <p:sp>
            <p:nvSpPr>
              <p:cNvPr id="61" name="TextBox 60"/>
              <p:cNvSpPr txBox="1">
                <a:spLocks noRot="1" noChangeAspect="1" noMove="1" noResize="1" noEditPoints="1" noAdjustHandles="1" noChangeArrowheads="1" noChangeShapeType="1" noTextEdit="1"/>
              </p:cNvSpPr>
              <p:nvPr/>
            </p:nvSpPr>
            <p:spPr>
              <a:xfrm>
                <a:off x="6270714" y="6112736"/>
                <a:ext cx="2592633" cy="369332"/>
              </a:xfrm>
              <a:prstGeom prst="rect">
                <a:avLst/>
              </a:prstGeom>
              <a:blipFill rotWithShape="0">
                <a:blip r:embed="rId13"/>
                <a:stretch>
                  <a:fillRect l="-1639" t="-8065" b="-24194"/>
                </a:stretch>
              </a:blipFill>
              <a:ln>
                <a:solidFill>
                  <a:srgbClr val="FFFF00"/>
                </a:solidFill>
              </a:ln>
            </p:spPr>
            <p:txBody>
              <a:bodyPr/>
              <a:lstStyle/>
              <a:p>
                <a:r>
                  <a:rPr lang="en-US">
                    <a:noFill/>
                  </a:rPr>
                  <a:t> </a:t>
                </a:r>
              </a:p>
            </p:txBody>
          </p:sp>
        </mc:Fallback>
      </mc:AlternateContent>
      <p:sp>
        <p:nvSpPr>
          <p:cNvPr id="3" name="Left Brace 2"/>
          <p:cNvSpPr/>
          <p:nvPr/>
        </p:nvSpPr>
        <p:spPr>
          <a:xfrm>
            <a:off x="2030775" y="3790594"/>
            <a:ext cx="148923" cy="179314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 name="Rectangle 3"/>
              <p:cNvSpPr/>
              <p:nvPr/>
            </p:nvSpPr>
            <p:spPr>
              <a:xfrm>
                <a:off x="1857243" y="5889877"/>
                <a:ext cx="11953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𝑁𝑥𝑀</m:t>
                          </m:r>
                        </m:sup>
                      </m:sSup>
                    </m:oMath>
                  </m:oMathPara>
                </a14:m>
                <a:endParaRPr lang="en-US" dirty="0"/>
              </a:p>
            </p:txBody>
          </p:sp>
        </mc:Choice>
        <mc:Fallback>
          <p:sp>
            <p:nvSpPr>
              <p:cNvPr id="4" name="Rectangle 3"/>
              <p:cNvSpPr>
                <a:spLocks noRot="1" noChangeAspect="1" noMove="1" noResize="1" noEditPoints="1" noAdjustHandles="1" noChangeArrowheads="1" noChangeShapeType="1" noTextEdit="1"/>
              </p:cNvSpPr>
              <p:nvPr/>
            </p:nvSpPr>
            <p:spPr>
              <a:xfrm>
                <a:off x="1857243" y="5889877"/>
                <a:ext cx="1195392" cy="369332"/>
              </a:xfrm>
              <a:prstGeom prst="rect">
                <a:avLst/>
              </a:prstGeom>
              <a:blipFill rotWithShape="0">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1256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ounded Rectangle 25"/>
              <p:cNvSpPr/>
              <p:nvPr/>
            </p:nvSpPr>
            <p:spPr>
              <a:xfrm>
                <a:off x="3740125" y="5258299"/>
                <a:ext cx="2662334" cy="1073956"/>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4</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nary>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e>
                      </m:d>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4</m:t>
                          </m:r>
                        </m:sub>
                        <m:sup>
                          <m:r>
                            <a:rPr lang="en-US" i="1">
                              <a:latin typeface="Cambria Math" panose="02040503050406030204" pitchFamily="18" charset="0"/>
                              <a:ea typeface="Cambria Math" panose="02040503050406030204" pitchFamily="18" charset="0"/>
                            </a:rPr>
                            <m:t>[1]</m:t>
                          </m:r>
                        </m:sup>
                      </m:sSubSup>
                    </m:oMath>
                  </m:oMathPara>
                </a14:m>
                <a:endParaRPr lang="en-US" dirty="0"/>
              </a:p>
            </p:txBody>
          </p:sp>
        </mc:Choice>
        <mc:Fallback xmlns="">
          <p:sp>
            <p:nvSpPr>
              <p:cNvPr id="26" name="Rounded Rectangle 25"/>
              <p:cNvSpPr>
                <a:spLocks noRot="1" noChangeAspect="1" noMove="1" noResize="1" noEditPoints="1" noAdjustHandles="1" noChangeArrowheads="1" noChangeShapeType="1" noTextEdit="1"/>
              </p:cNvSpPr>
              <p:nvPr/>
            </p:nvSpPr>
            <p:spPr>
              <a:xfrm>
                <a:off x="3740125" y="5258299"/>
                <a:ext cx="2662334" cy="1073956"/>
              </a:xfrm>
              <a:prstGeom prst="roundRect">
                <a:avLst/>
              </a:prstGeom>
              <a:blipFill>
                <a:blip r:embed="rId3"/>
                <a:stretch>
                  <a:fillRect/>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smtClean="0"/>
              <a:t>Fully-Connected MLP Example</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309904" y="3042026"/>
                <a:ext cx="533288" cy="2031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1</m:t>
                          </m:r>
                        </m:sub>
                      </m:sSub>
                    </m:oMath>
                  </m:oMathPara>
                </a14:m>
                <a:endParaRPr lang="en-US" dirty="0" smtClean="0"/>
              </a:p>
              <a:p>
                <a:endParaRPr lang="en-US" dirty="0" smtClean="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b="0" i="1" smtClean="0">
                              <a:latin typeface="Cambria Math" panose="02040503050406030204" pitchFamily="18" charset="0"/>
                            </a:rPr>
                            <m:t>2</m:t>
                          </m:r>
                        </m:sub>
                      </m:sSub>
                    </m:oMath>
                  </m:oMathPara>
                </a14:m>
                <a:endParaRPr lang="en-US" dirty="0" smtClean="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b="0" i="1" smtClean="0">
                              <a:latin typeface="Cambria Math" panose="02040503050406030204" pitchFamily="18" charset="0"/>
                            </a:rPr>
                            <m:t>3</m:t>
                          </m:r>
                        </m:sub>
                      </m:sSub>
                    </m:oMath>
                  </m:oMathPara>
                </a14:m>
                <a:endParaRPr lang="en-US" dirty="0" smtClean="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𝟒</m:t>
                          </m:r>
                        </m:sub>
                      </m:sSub>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309904" y="3042026"/>
                <a:ext cx="533288" cy="2031325"/>
              </a:xfrm>
              <a:prstGeom prst="rect">
                <a:avLst/>
              </a:prstGeom>
              <a:blipFill>
                <a:blip r:embed="rId4"/>
                <a:stretch>
                  <a:fillRect/>
                </a:stretch>
              </a:blipFill>
            </p:spPr>
            <p:txBody>
              <a:bodyPr/>
              <a:lstStyle/>
              <a:p>
                <a:r>
                  <a:rPr lang="en-US">
                    <a:noFill/>
                  </a:rPr>
                  <a:t> </a:t>
                </a:r>
              </a:p>
            </p:txBody>
          </p:sp>
        </mc:Fallback>
      </mc:AlternateContent>
      <p:sp>
        <p:nvSpPr>
          <p:cNvPr id="5" name="Rectangle 4"/>
          <p:cNvSpPr/>
          <p:nvPr/>
        </p:nvSpPr>
        <p:spPr>
          <a:xfrm>
            <a:off x="1328954" y="3102479"/>
            <a:ext cx="453571" cy="334863"/>
          </a:xfrm>
          <a:prstGeom prst="rect">
            <a:avLst/>
          </a:prstGeom>
          <a:no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28954" y="3654900"/>
            <a:ext cx="453571" cy="334863"/>
          </a:xfrm>
          <a:prstGeom prst="rect">
            <a:avLst/>
          </a:prstGeom>
          <a:no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28954" y="4196067"/>
            <a:ext cx="453571" cy="334863"/>
          </a:xfrm>
          <a:prstGeom prst="rect">
            <a:avLst/>
          </a:prstGeom>
          <a:no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328953" y="4738488"/>
            <a:ext cx="453571" cy="334863"/>
          </a:xfrm>
          <a:prstGeom prst="rect">
            <a:avLst/>
          </a:prstGeom>
          <a:no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914347" y="5806226"/>
            <a:ext cx="1324402" cy="369332"/>
          </a:xfrm>
          <a:prstGeom prst="rect">
            <a:avLst/>
          </a:prstGeom>
          <a:noFill/>
        </p:spPr>
        <p:txBody>
          <a:bodyPr wrap="none" rtlCol="0">
            <a:spAutoFit/>
          </a:bodyPr>
          <a:lstStyle/>
          <a:p>
            <a:r>
              <a:rPr lang="en-US" b="1" dirty="0" smtClean="0"/>
              <a:t>Input Layer</a:t>
            </a:r>
            <a:endParaRPr lang="en-US" b="1" dirty="0"/>
          </a:p>
        </p:txBody>
      </p:sp>
      <p:sp>
        <p:nvSpPr>
          <p:cNvPr id="19" name="TextBox 18"/>
          <p:cNvSpPr txBox="1"/>
          <p:nvPr/>
        </p:nvSpPr>
        <p:spPr>
          <a:xfrm>
            <a:off x="4265612" y="6435103"/>
            <a:ext cx="1677062" cy="369332"/>
          </a:xfrm>
          <a:prstGeom prst="rect">
            <a:avLst/>
          </a:prstGeom>
          <a:noFill/>
        </p:spPr>
        <p:txBody>
          <a:bodyPr wrap="none" rtlCol="0">
            <a:spAutoFit/>
          </a:bodyPr>
          <a:lstStyle/>
          <a:p>
            <a:r>
              <a:rPr lang="en-US" b="1" dirty="0" smtClean="0"/>
              <a:t>Hidden Layer 1</a:t>
            </a:r>
            <a:endParaRPr lang="en-US" b="1" dirty="0"/>
          </a:p>
        </p:txBody>
      </p:sp>
      <mc:AlternateContent xmlns:mc="http://schemas.openxmlformats.org/markup-compatibility/2006" xmlns:a14="http://schemas.microsoft.com/office/drawing/2010/main">
        <mc:Choice Requires="a14">
          <p:sp>
            <p:nvSpPr>
              <p:cNvPr id="21" name="Rounded Rectangle 20"/>
              <p:cNvSpPr/>
              <p:nvPr/>
            </p:nvSpPr>
            <p:spPr>
              <a:xfrm>
                <a:off x="3740125" y="1797704"/>
                <a:ext cx="2673903" cy="1022965"/>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d>
                        <m:dPr>
                          <m:ctrlPr>
                            <a:rPr lang="en-US" i="1" smtClean="0">
                              <a:latin typeface="Cambria Math" panose="02040503050406030204" pitchFamily="18" charset="0"/>
                              <a:ea typeface="Cambria Math" panose="02040503050406030204" pitchFamily="18" charset="0"/>
                            </a:rPr>
                          </m:ctrlPr>
                        </m:dPr>
                        <m:e>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4</m:t>
                              </m:r>
                            </m:sup>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[1]</m:t>
                          </m:r>
                        </m:sup>
                      </m:sSubSup>
                    </m:oMath>
                  </m:oMathPara>
                </a14:m>
                <a:endParaRPr lang="en-US" dirty="0"/>
              </a:p>
            </p:txBody>
          </p:sp>
        </mc:Choice>
        <mc:Fallback xmlns="">
          <p:sp>
            <p:nvSpPr>
              <p:cNvPr id="21" name="Rounded Rectangle 20"/>
              <p:cNvSpPr>
                <a:spLocks noRot="1" noChangeAspect="1" noMove="1" noResize="1" noEditPoints="1" noAdjustHandles="1" noChangeArrowheads="1" noChangeShapeType="1" noTextEdit="1"/>
              </p:cNvSpPr>
              <p:nvPr/>
            </p:nvSpPr>
            <p:spPr>
              <a:xfrm>
                <a:off x="3740125" y="1797704"/>
                <a:ext cx="2673903" cy="1022965"/>
              </a:xfrm>
              <a:prstGeom prst="roundRect">
                <a:avLst/>
              </a:prstGeom>
              <a:blipFill>
                <a:blip r:embed="rId5"/>
                <a:stretch>
                  <a:fillRect/>
                </a:stretch>
              </a:blipFill>
              <a:ln>
                <a:noFill/>
              </a:ln>
            </p:spPr>
            <p:txBody>
              <a:bodyPr/>
              <a:lstStyle/>
              <a:p>
                <a:r>
                  <a:rPr lang="en-US">
                    <a:noFill/>
                  </a:rPr>
                  <a:t> </a:t>
                </a:r>
              </a:p>
            </p:txBody>
          </p:sp>
        </mc:Fallback>
      </mc:AlternateContent>
      <p:sp>
        <p:nvSpPr>
          <p:cNvPr id="22" name="TextBox 21"/>
          <p:cNvSpPr txBox="1"/>
          <p:nvPr/>
        </p:nvSpPr>
        <p:spPr>
          <a:xfrm>
            <a:off x="8532812" y="361950"/>
            <a:ext cx="3429000" cy="1477328"/>
          </a:xfrm>
          <a:prstGeom prst="rect">
            <a:avLst/>
          </a:prstGeom>
          <a:noFill/>
          <a:ln>
            <a:solidFill>
              <a:schemeClr val="accent1"/>
            </a:solidFill>
          </a:ln>
        </p:spPr>
        <p:txBody>
          <a:bodyPr wrap="square" rtlCol="0">
            <a:spAutoFit/>
          </a:bodyPr>
          <a:lstStyle/>
          <a:p>
            <a:r>
              <a:rPr lang="en-US" b="1" u="sng" dirty="0" smtClean="0"/>
              <a:t>Overview</a:t>
            </a:r>
            <a:r>
              <a:rPr lang="en-US" dirty="0" smtClean="0"/>
              <a:t>:</a:t>
            </a:r>
          </a:p>
          <a:p>
            <a:pPr lvl="1"/>
            <a:r>
              <a:rPr lang="en-US" dirty="0" smtClean="0"/>
              <a:t>4 features</a:t>
            </a:r>
          </a:p>
          <a:p>
            <a:pPr lvl="1"/>
            <a:r>
              <a:rPr lang="en-US" dirty="0" smtClean="0"/>
              <a:t>3 layers</a:t>
            </a:r>
          </a:p>
          <a:p>
            <a:pPr lvl="1"/>
            <a:r>
              <a:rPr lang="en-US" dirty="0" smtClean="0"/>
              <a:t>2 classes</a:t>
            </a:r>
          </a:p>
          <a:p>
            <a:pPr lvl="1"/>
            <a:r>
              <a:rPr lang="en-US" dirty="0" smtClean="0"/>
              <a:t>sigmoid activation function </a:t>
            </a:r>
            <a:endParaRPr lang="en-US" dirty="0"/>
          </a:p>
        </p:txBody>
      </p:sp>
      <p:sp>
        <p:nvSpPr>
          <p:cNvPr id="23" name="TextBox 22"/>
          <p:cNvSpPr txBox="1"/>
          <p:nvPr/>
        </p:nvSpPr>
        <p:spPr>
          <a:xfrm>
            <a:off x="8144737" y="5461327"/>
            <a:ext cx="1515158" cy="369332"/>
          </a:xfrm>
          <a:prstGeom prst="rect">
            <a:avLst/>
          </a:prstGeom>
          <a:noFill/>
        </p:spPr>
        <p:txBody>
          <a:bodyPr wrap="none" rtlCol="0">
            <a:spAutoFit/>
          </a:bodyPr>
          <a:lstStyle/>
          <a:p>
            <a:r>
              <a:rPr lang="en-US" b="1" dirty="0" smtClean="0"/>
              <a:t>Output Layer</a:t>
            </a:r>
            <a:endParaRPr lang="en-US" b="1" dirty="0"/>
          </a:p>
        </p:txBody>
      </p:sp>
      <mc:AlternateContent xmlns:mc="http://schemas.openxmlformats.org/markup-compatibility/2006" xmlns:a14="http://schemas.microsoft.com/office/drawing/2010/main">
        <mc:Choice Requires="a14">
          <p:sp>
            <p:nvSpPr>
              <p:cNvPr id="24" name="Rounded Rectangle 23"/>
              <p:cNvSpPr/>
              <p:nvPr/>
            </p:nvSpPr>
            <p:spPr>
              <a:xfrm>
                <a:off x="3740125" y="2927676"/>
                <a:ext cx="2673904" cy="1046515"/>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4</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nary>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e>
                      </m:d>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2</m:t>
                          </m:r>
                        </m:sub>
                        <m:sup>
                          <m:r>
                            <a:rPr lang="en-US" i="1">
                              <a:latin typeface="Cambria Math" panose="02040503050406030204" pitchFamily="18" charset="0"/>
                              <a:ea typeface="Cambria Math" panose="02040503050406030204" pitchFamily="18" charset="0"/>
                            </a:rPr>
                            <m:t>[1]</m:t>
                          </m:r>
                        </m:sup>
                      </m:sSubSup>
                    </m:oMath>
                  </m:oMathPara>
                </a14:m>
                <a:endParaRPr lang="en-US" dirty="0"/>
              </a:p>
            </p:txBody>
          </p:sp>
        </mc:Choice>
        <mc:Fallback xmlns="">
          <p:sp>
            <p:nvSpPr>
              <p:cNvPr id="24" name="Rounded Rectangle 23"/>
              <p:cNvSpPr>
                <a:spLocks noRot="1" noChangeAspect="1" noMove="1" noResize="1" noEditPoints="1" noAdjustHandles="1" noChangeArrowheads="1" noChangeShapeType="1" noTextEdit="1"/>
              </p:cNvSpPr>
              <p:nvPr/>
            </p:nvSpPr>
            <p:spPr>
              <a:xfrm>
                <a:off x="3740125" y="2927676"/>
                <a:ext cx="2673904" cy="1046515"/>
              </a:xfrm>
              <a:prstGeom prst="round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ounded Rectangle 24"/>
              <p:cNvSpPr/>
              <p:nvPr/>
            </p:nvSpPr>
            <p:spPr>
              <a:xfrm>
                <a:off x="3740126" y="4090319"/>
                <a:ext cx="2662332" cy="1051851"/>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4</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nary>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e>
                      </m:d>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3</m:t>
                          </m:r>
                        </m:sub>
                        <m:sup>
                          <m:r>
                            <a:rPr lang="en-US" i="1">
                              <a:latin typeface="Cambria Math" panose="02040503050406030204" pitchFamily="18" charset="0"/>
                              <a:ea typeface="Cambria Math" panose="02040503050406030204" pitchFamily="18" charset="0"/>
                            </a:rPr>
                            <m:t>[1]</m:t>
                          </m:r>
                        </m:sup>
                      </m:sSubSup>
                    </m:oMath>
                  </m:oMathPara>
                </a14:m>
                <a:endParaRPr lang="en-US" dirty="0"/>
              </a:p>
            </p:txBody>
          </p:sp>
        </mc:Choice>
        <mc:Fallback xmlns="">
          <p:sp>
            <p:nvSpPr>
              <p:cNvPr id="25" name="Rounded Rectangle 24"/>
              <p:cNvSpPr>
                <a:spLocks noRot="1" noChangeAspect="1" noMove="1" noResize="1" noEditPoints="1" noAdjustHandles="1" noChangeArrowheads="1" noChangeShapeType="1" noTextEdit="1"/>
              </p:cNvSpPr>
              <p:nvPr/>
            </p:nvSpPr>
            <p:spPr>
              <a:xfrm>
                <a:off x="3740126" y="4090319"/>
                <a:ext cx="2662332" cy="1051851"/>
              </a:xfrm>
              <a:prstGeom prst="roundRect">
                <a:avLst/>
              </a:prstGeom>
              <a:blipFill>
                <a:blip r:embed="rId7"/>
                <a:stretch>
                  <a:fillRect/>
                </a:stretch>
              </a:blipFill>
              <a:ln>
                <a:noFill/>
              </a:ln>
            </p:spPr>
            <p:txBody>
              <a:bodyPr/>
              <a:lstStyle/>
              <a:p>
                <a:r>
                  <a:rPr lang="en-US">
                    <a:noFill/>
                  </a:rPr>
                  <a:t> </a:t>
                </a:r>
              </a:p>
            </p:txBody>
          </p:sp>
        </mc:Fallback>
      </mc:AlternateContent>
      <p:cxnSp>
        <p:nvCxnSpPr>
          <p:cNvPr id="28" name="Straight Arrow Connector 27"/>
          <p:cNvCxnSpPr>
            <a:stCxn id="5" idx="3"/>
            <a:endCxn id="21" idx="1"/>
          </p:cNvCxnSpPr>
          <p:nvPr/>
        </p:nvCxnSpPr>
        <p:spPr>
          <a:xfrm flipV="1">
            <a:off x="1782525" y="2309187"/>
            <a:ext cx="1957600" cy="96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5" idx="3"/>
            <a:endCxn id="24" idx="1"/>
          </p:cNvCxnSpPr>
          <p:nvPr/>
        </p:nvCxnSpPr>
        <p:spPr>
          <a:xfrm>
            <a:off x="1782525" y="3269911"/>
            <a:ext cx="1957600" cy="181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5" idx="3"/>
            <a:endCxn id="25" idx="1"/>
          </p:cNvCxnSpPr>
          <p:nvPr/>
        </p:nvCxnSpPr>
        <p:spPr>
          <a:xfrm>
            <a:off x="1782525" y="3269911"/>
            <a:ext cx="1957601" cy="1346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5" idx="3"/>
            <a:endCxn id="26" idx="1"/>
          </p:cNvCxnSpPr>
          <p:nvPr/>
        </p:nvCxnSpPr>
        <p:spPr>
          <a:xfrm>
            <a:off x="1782525" y="3269911"/>
            <a:ext cx="1957600" cy="2525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6" idx="3"/>
            <a:endCxn id="21" idx="1"/>
          </p:cNvCxnSpPr>
          <p:nvPr/>
        </p:nvCxnSpPr>
        <p:spPr>
          <a:xfrm flipV="1">
            <a:off x="1782525" y="2309187"/>
            <a:ext cx="1957600" cy="1513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6" idx="3"/>
            <a:endCxn id="24" idx="1"/>
          </p:cNvCxnSpPr>
          <p:nvPr/>
        </p:nvCxnSpPr>
        <p:spPr>
          <a:xfrm flipV="1">
            <a:off x="1782525" y="3450934"/>
            <a:ext cx="1957600" cy="371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6" idx="3"/>
            <a:endCxn id="25" idx="1"/>
          </p:cNvCxnSpPr>
          <p:nvPr/>
        </p:nvCxnSpPr>
        <p:spPr>
          <a:xfrm>
            <a:off x="1782525" y="3822332"/>
            <a:ext cx="1957601" cy="793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7" idx="3"/>
            <a:endCxn id="21" idx="1"/>
          </p:cNvCxnSpPr>
          <p:nvPr/>
        </p:nvCxnSpPr>
        <p:spPr>
          <a:xfrm flipV="1">
            <a:off x="1782525" y="2309187"/>
            <a:ext cx="1957600" cy="2054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26" idx="1"/>
          </p:cNvCxnSpPr>
          <p:nvPr/>
        </p:nvCxnSpPr>
        <p:spPr>
          <a:xfrm>
            <a:off x="1782525" y="3822332"/>
            <a:ext cx="1957600" cy="1972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 idx="3"/>
            <a:endCxn id="24" idx="1"/>
          </p:cNvCxnSpPr>
          <p:nvPr/>
        </p:nvCxnSpPr>
        <p:spPr>
          <a:xfrm flipV="1">
            <a:off x="1782525" y="3450934"/>
            <a:ext cx="1957600" cy="912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7" idx="3"/>
            <a:endCxn id="25" idx="1"/>
          </p:cNvCxnSpPr>
          <p:nvPr/>
        </p:nvCxnSpPr>
        <p:spPr>
          <a:xfrm>
            <a:off x="1782525" y="4363499"/>
            <a:ext cx="1957601" cy="252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7" idx="3"/>
            <a:endCxn id="26" idx="1"/>
          </p:cNvCxnSpPr>
          <p:nvPr/>
        </p:nvCxnSpPr>
        <p:spPr>
          <a:xfrm>
            <a:off x="1782525" y="4363499"/>
            <a:ext cx="1957600" cy="1431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8" idx="3"/>
            <a:endCxn id="21" idx="1"/>
          </p:cNvCxnSpPr>
          <p:nvPr/>
        </p:nvCxnSpPr>
        <p:spPr>
          <a:xfrm flipV="1">
            <a:off x="1782524" y="2309187"/>
            <a:ext cx="1957601" cy="2596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8" idx="3"/>
            <a:endCxn id="24" idx="1"/>
          </p:cNvCxnSpPr>
          <p:nvPr/>
        </p:nvCxnSpPr>
        <p:spPr>
          <a:xfrm flipV="1">
            <a:off x="1782524" y="3450934"/>
            <a:ext cx="1957601" cy="1454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8" idx="3"/>
            <a:endCxn id="25" idx="1"/>
          </p:cNvCxnSpPr>
          <p:nvPr/>
        </p:nvCxnSpPr>
        <p:spPr>
          <a:xfrm flipV="1">
            <a:off x="1782524" y="4616245"/>
            <a:ext cx="1957602" cy="289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8" idx="3"/>
            <a:endCxn id="26" idx="1"/>
          </p:cNvCxnSpPr>
          <p:nvPr/>
        </p:nvCxnSpPr>
        <p:spPr>
          <a:xfrm>
            <a:off x="1782524" y="4905920"/>
            <a:ext cx="1957601" cy="889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Rounded Rectangle 75"/>
              <p:cNvSpPr/>
              <p:nvPr/>
            </p:nvSpPr>
            <p:spPr>
              <a:xfrm>
                <a:off x="7610422" y="2978754"/>
                <a:ext cx="2590801" cy="928665"/>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d>
                        <m:dPr>
                          <m:ctrlPr>
                            <a:rPr lang="en-US" i="1" smtClean="0">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3</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nary>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e>
                      </m:d>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2</m:t>
                          </m:r>
                        </m:sub>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m:t>
                          </m:r>
                        </m:sup>
                      </m:sSubSup>
                    </m:oMath>
                  </m:oMathPara>
                </a14:m>
                <a:endParaRPr lang="en-US" dirty="0"/>
              </a:p>
            </p:txBody>
          </p:sp>
        </mc:Choice>
        <mc:Fallback xmlns="">
          <p:sp>
            <p:nvSpPr>
              <p:cNvPr id="76" name="Rounded Rectangle 75"/>
              <p:cNvSpPr>
                <a:spLocks noRot="1" noChangeAspect="1" noMove="1" noResize="1" noEditPoints="1" noAdjustHandles="1" noChangeArrowheads="1" noChangeShapeType="1" noTextEdit="1"/>
              </p:cNvSpPr>
              <p:nvPr/>
            </p:nvSpPr>
            <p:spPr>
              <a:xfrm>
                <a:off x="7610422" y="2978754"/>
                <a:ext cx="2590801" cy="928665"/>
              </a:xfrm>
              <a:prstGeom prst="round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ounded Rectangle 76"/>
              <p:cNvSpPr/>
              <p:nvPr/>
            </p:nvSpPr>
            <p:spPr>
              <a:xfrm>
                <a:off x="7606915" y="4326964"/>
                <a:ext cx="2590802" cy="918309"/>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d>
                        <m:dPr>
                          <m:ctrlPr>
                            <a:rPr lang="en-US" i="1" smtClean="0">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3</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3</m:t>
                          </m:r>
                        </m:sub>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m:t>
                          </m:r>
                        </m:sup>
                      </m:sSubSup>
                    </m:oMath>
                  </m:oMathPara>
                </a14:m>
                <a:endParaRPr lang="en-US" dirty="0"/>
              </a:p>
            </p:txBody>
          </p:sp>
        </mc:Choice>
        <mc:Fallback xmlns="">
          <p:sp>
            <p:nvSpPr>
              <p:cNvPr id="77" name="Rounded Rectangle 76"/>
              <p:cNvSpPr>
                <a:spLocks noRot="1" noChangeAspect="1" noMove="1" noResize="1" noEditPoints="1" noAdjustHandles="1" noChangeArrowheads="1" noChangeShapeType="1" noTextEdit="1"/>
              </p:cNvSpPr>
              <p:nvPr/>
            </p:nvSpPr>
            <p:spPr>
              <a:xfrm>
                <a:off x="7606915" y="4326964"/>
                <a:ext cx="2590802" cy="918309"/>
              </a:xfrm>
              <a:prstGeom prst="roundRect">
                <a:avLst/>
              </a:prstGeom>
              <a:blipFill>
                <a:blip r:embed="rId9"/>
                <a:stretch>
                  <a:fillRect/>
                </a:stretch>
              </a:blipFill>
              <a:ln>
                <a:noFill/>
              </a:ln>
            </p:spPr>
            <p:txBody>
              <a:bodyPr/>
              <a:lstStyle/>
              <a:p>
                <a:r>
                  <a:rPr lang="en-US">
                    <a:noFill/>
                  </a:rPr>
                  <a:t> </a:t>
                </a:r>
              </a:p>
            </p:txBody>
          </p:sp>
        </mc:Fallback>
      </mc:AlternateContent>
      <p:cxnSp>
        <p:nvCxnSpPr>
          <p:cNvPr id="82" name="Straight Arrow Connector 81"/>
          <p:cNvCxnSpPr>
            <a:stCxn id="21" idx="3"/>
            <a:endCxn id="76" idx="1"/>
          </p:cNvCxnSpPr>
          <p:nvPr/>
        </p:nvCxnSpPr>
        <p:spPr>
          <a:xfrm>
            <a:off x="6414028" y="2309187"/>
            <a:ext cx="1196394" cy="113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21" idx="3"/>
            <a:endCxn id="77" idx="1"/>
          </p:cNvCxnSpPr>
          <p:nvPr/>
        </p:nvCxnSpPr>
        <p:spPr>
          <a:xfrm>
            <a:off x="6414028" y="2309187"/>
            <a:ext cx="1192887" cy="2476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24" idx="3"/>
            <a:endCxn id="76" idx="1"/>
          </p:cNvCxnSpPr>
          <p:nvPr/>
        </p:nvCxnSpPr>
        <p:spPr>
          <a:xfrm flipV="1">
            <a:off x="6414029" y="3443087"/>
            <a:ext cx="1196393" cy="7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24" idx="3"/>
            <a:endCxn id="77" idx="1"/>
          </p:cNvCxnSpPr>
          <p:nvPr/>
        </p:nvCxnSpPr>
        <p:spPr>
          <a:xfrm>
            <a:off x="6414029" y="3450934"/>
            <a:ext cx="1192886" cy="1335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25" idx="3"/>
            <a:endCxn id="76" idx="1"/>
          </p:cNvCxnSpPr>
          <p:nvPr/>
        </p:nvCxnSpPr>
        <p:spPr>
          <a:xfrm flipV="1">
            <a:off x="6402458" y="3443087"/>
            <a:ext cx="1207964" cy="1173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25" idx="3"/>
            <a:endCxn id="77" idx="1"/>
          </p:cNvCxnSpPr>
          <p:nvPr/>
        </p:nvCxnSpPr>
        <p:spPr>
          <a:xfrm>
            <a:off x="6402458" y="4616245"/>
            <a:ext cx="1204457" cy="169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26" idx="3"/>
            <a:endCxn id="76" idx="1"/>
          </p:cNvCxnSpPr>
          <p:nvPr/>
        </p:nvCxnSpPr>
        <p:spPr>
          <a:xfrm flipV="1">
            <a:off x="6402459" y="3443087"/>
            <a:ext cx="1207963" cy="2352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26" idx="3"/>
            <a:endCxn id="77" idx="1"/>
          </p:cNvCxnSpPr>
          <p:nvPr/>
        </p:nvCxnSpPr>
        <p:spPr>
          <a:xfrm flipV="1">
            <a:off x="6402459" y="4786119"/>
            <a:ext cx="1204456" cy="1009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TextBox 116"/>
              <p:cNvSpPr txBox="1"/>
              <p:nvPr/>
            </p:nvSpPr>
            <p:spPr>
              <a:xfrm>
                <a:off x="11014215" y="3299407"/>
                <a:ext cx="2713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1</m:t>
                          </m:r>
                        </m:sub>
                      </m:sSub>
                    </m:oMath>
                  </m:oMathPara>
                </a14:m>
                <a:endParaRPr lang="en-US" dirty="0"/>
              </a:p>
            </p:txBody>
          </p:sp>
        </mc:Choice>
        <mc:Fallback xmlns="">
          <p:sp>
            <p:nvSpPr>
              <p:cNvPr id="117" name="TextBox 116"/>
              <p:cNvSpPr txBox="1">
                <a:spLocks noRot="1" noChangeAspect="1" noMove="1" noResize="1" noEditPoints="1" noAdjustHandles="1" noChangeArrowheads="1" noChangeShapeType="1" noTextEdit="1"/>
              </p:cNvSpPr>
              <p:nvPr/>
            </p:nvSpPr>
            <p:spPr>
              <a:xfrm>
                <a:off x="11014215" y="3299407"/>
                <a:ext cx="271356" cy="276999"/>
              </a:xfrm>
              <a:prstGeom prst="rect">
                <a:avLst/>
              </a:prstGeom>
              <a:blipFill>
                <a:blip r:embed="rId10"/>
                <a:stretch>
                  <a:fillRect l="-22727" t="-23913" r="-54545"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p:cNvSpPr txBox="1"/>
              <p:nvPr/>
            </p:nvSpPr>
            <p:spPr>
              <a:xfrm>
                <a:off x="11008892" y="4676995"/>
                <a:ext cx="276679" cy="2289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2</m:t>
                          </m:r>
                        </m:sub>
                      </m:sSub>
                    </m:oMath>
                  </m:oMathPara>
                </a14:m>
                <a:endParaRPr lang="en-US" dirty="0"/>
              </a:p>
            </p:txBody>
          </p:sp>
        </mc:Choice>
        <mc:Fallback xmlns="">
          <p:sp>
            <p:nvSpPr>
              <p:cNvPr id="118" name="TextBox 117"/>
              <p:cNvSpPr txBox="1">
                <a:spLocks noRot="1" noChangeAspect="1" noMove="1" noResize="1" noEditPoints="1" noAdjustHandles="1" noChangeArrowheads="1" noChangeShapeType="1" noTextEdit="1"/>
              </p:cNvSpPr>
              <p:nvPr/>
            </p:nvSpPr>
            <p:spPr>
              <a:xfrm>
                <a:off x="11008892" y="4676995"/>
                <a:ext cx="276679" cy="228925"/>
              </a:xfrm>
              <a:prstGeom prst="rect">
                <a:avLst/>
              </a:prstGeom>
              <a:blipFill>
                <a:blip r:embed="rId11"/>
                <a:stretch>
                  <a:fillRect l="-22222" t="-28947" r="-53333" b="-50000"/>
                </a:stretch>
              </a:blipFill>
            </p:spPr>
            <p:txBody>
              <a:bodyPr/>
              <a:lstStyle/>
              <a:p>
                <a:r>
                  <a:rPr lang="en-US">
                    <a:noFill/>
                  </a:rPr>
                  <a:t> </a:t>
                </a:r>
              </a:p>
            </p:txBody>
          </p:sp>
        </mc:Fallback>
      </mc:AlternateContent>
      <p:cxnSp>
        <p:nvCxnSpPr>
          <p:cNvPr id="120" name="Straight Arrow Connector 119"/>
          <p:cNvCxnSpPr>
            <a:stCxn id="76" idx="3"/>
            <a:endCxn id="117" idx="1"/>
          </p:cNvCxnSpPr>
          <p:nvPr/>
        </p:nvCxnSpPr>
        <p:spPr>
          <a:xfrm flipV="1">
            <a:off x="10201223" y="3437907"/>
            <a:ext cx="812992" cy="5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77" idx="3"/>
            <a:endCxn id="118" idx="1"/>
          </p:cNvCxnSpPr>
          <p:nvPr/>
        </p:nvCxnSpPr>
        <p:spPr>
          <a:xfrm>
            <a:off x="10197717" y="4786119"/>
            <a:ext cx="811175" cy="5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TextBox 124"/>
              <p:cNvSpPr txBox="1"/>
              <p:nvPr/>
            </p:nvSpPr>
            <p:spPr>
              <a:xfrm>
                <a:off x="9046382" y="1870587"/>
                <a:ext cx="1379865" cy="466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rgbClr val="FFFF00"/>
                          </a:solidFill>
                          <a:latin typeface="Cambria Math" panose="02040503050406030204" pitchFamily="18" charset="0"/>
                          <a:ea typeface="Cambria Math" panose="02040503050406030204" pitchFamily="18" charset="0"/>
                        </a:rPr>
                        <m:t>𝜎</m:t>
                      </m:r>
                      <m:d>
                        <m:dPr>
                          <m:ctrlPr>
                            <a:rPr lang="en-US" sz="1600" b="0" i="1" smtClean="0">
                              <a:solidFill>
                                <a:srgbClr val="FFFF00"/>
                              </a:solidFill>
                              <a:latin typeface="Cambria Math" panose="02040503050406030204" pitchFamily="18" charset="0"/>
                              <a:ea typeface="Cambria Math" panose="02040503050406030204" pitchFamily="18" charset="0"/>
                            </a:rPr>
                          </m:ctrlPr>
                        </m:dPr>
                        <m:e>
                          <m:r>
                            <a:rPr lang="en-US" sz="1600" b="0" i="1" smtClean="0">
                              <a:solidFill>
                                <a:srgbClr val="FFFF00"/>
                              </a:solidFill>
                              <a:latin typeface="Cambria Math" panose="02040503050406030204" pitchFamily="18" charset="0"/>
                              <a:ea typeface="Cambria Math" panose="02040503050406030204" pitchFamily="18" charset="0"/>
                            </a:rPr>
                            <m:t>𝑧</m:t>
                          </m:r>
                        </m:e>
                      </m:d>
                      <m:r>
                        <a:rPr lang="en-US" sz="1600" b="0" i="1" smtClean="0">
                          <a:solidFill>
                            <a:srgbClr val="FFFF00"/>
                          </a:solidFill>
                          <a:latin typeface="Cambria Math" panose="02040503050406030204" pitchFamily="18" charset="0"/>
                          <a:ea typeface="Cambria Math" panose="02040503050406030204" pitchFamily="18" charset="0"/>
                        </a:rPr>
                        <m:t>=</m:t>
                      </m:r>
                      <m:f>
                        <m:fPr>
                          <m:ctrlPr>
                            <a:rPr lang="en-US" sz="1600" b="0" i="1" smtClean="0">
                              <a:solidFill>
                                <a:srgbClr val="FFFF00"/>
                              </a:solidFill>
                              <a:latin typeface="Cambria Math" panose="02040503050406030204" pitchFamily="18" charset="0"/>
                              <a:ea typeface="Cambria Math" panose="02040503050406030204" pitchFamily="18" charset="0"/>
                            </a:rPr>
                          </m:ctrlPr>
                        </m:fPr>
                        <m:num>
                          <m:r>
                            <a:rPr lang="en-US" sz="1600" b="0" i="1" smtClean="0">
                              <a:solidFill>
                                <a:srgbClr val="FFFF00"/>
                              </a:solidFill>
                              <a:latin typeface="Cambria Math" panose="02040503050406030204" pitchFamily="18" charset="0"/>
                              <a:ea typeface="Cambria Math" panose="02040503050406030204" pitchFamily="18" charset="0"/>
                            </a:rPr>
                            <m:t>1</m:t>
                          </m:r>
                        </m:num>
                        <m:den>
                          <m:r>
                            <a:rPr lang="en-US" sz="1600" b="0" i="1" smtClean="0">
                              <a:solidFill>
                                <a:srgbClr val="FFFF00"/>
                              </a:solidFill>
                              <a:latin typeface="Cambria Math" panose="02040503050406030204" pitchFamily="18" charset="0"/>
                              <a:ea typeface="Cambria Math" panose="02040503050406030204" pitchFamily="18" charset="0"/>
                            </a:rPr>
                            <m:t>1+</m:t>
                          </m:r>
                          <m:sSup>
                            <m:sSupPr>
                              <m:ctrlPr>
                                <a:rPr lang="en-US" sz="1600" b="0" i="1" smtClean="0">
                                  <a:solidFill>
                                    <a:srgbClr val="FFFF00"/>
                                  </a:solidFill>
                                  <a:latin typeface="Cambria Math" panose="02040503050406030204" pitchFamily="18" charset="0"/>
                                  <a:ea typeface="Cambria Math" panose="02040503050406030204" pitchFamily="18" charset="0"/>
                                </a:rPr>
                              </m:ctrlPr>
                            </m:sSupPr>
                            <m:e>
                              <m:r>
                                <a:rPr lang="en-US" sz="1600" b="0" i="1" smtClean="0">
                                  <a:solidFill>
                                    <a:srgbClr val="FFFF00"/>
                                  </a:solidFill>
                                  <a:latin typeface="Cambria Math" panose="02040503050406030204" pitchFamily="18" charset="0"/>
                                  <a:ea typeface="Cambria Math" panose="02040503050406030204" pitchFamily="18" charset="0"/>
                                </a:rPr>
                                <m:t>𝑒</m:t>
                              </m:r>
                            </m:e>
                            <m:sup>
                              <m:r>
                                <a:rPr lang="en-US" sz="1600" b="0" i="1" smtClean="0">
                                  <a:solidFill>
                                    <a:srgbClr val="FFFF00"/>
                                  </a:solidFill>
                                  <a:latin typeface="Cambria Math" panose="02040503050406030204" pitchFamily="18" charset="0"/>
                                  <a:ea typeface="Cambria Math" panose="02040503050406030204" pitchFamily="18" charset="0"/>
                                </a:rPr>
                                <m:t>−</m:t>
                              </m:r>
                              <m:r>
                                <a:rPr lang="en-US" sz="1600" b="0" i="1" smtClean="0">
                                  <a:solidFill>
                                    <a:srgbClr val="FFFF00"/>
                                  </a:solidFill>
                                  <a:latin typeface="Cambria Math" panose="02040503050406030204" pitchFamily="18" charset="0"/>
                                  <a:ea typeface="Cambria Math" panose="02040503050406030204" pitchFamily="18" charset="0"/>
                                </a:rPr>
                                <m:t>𝑧</m:t>
                              </m:r>
                            </m:sup>
                          </m:sSup>
                        </m:den>
                      </m:f>
                    </m:oMath>
                  </m:oMathPara>
                </a14:m>
                <a:endParaRPr lang="en-US" sz="1600" dirty="0">
                  <a:solidFill>
                    <a:srgbClr val="FFFF00"/>
                  </a:solidFill>
                </a:endParaRPr>
              </a:p>
            </p:txBody>
          </p:sp>
        </mc:Choice>
        <mc:Fallback xmlns="">
          <p:sp>
            <p:nvSpPr>
              <p:cNvPr id="125" name="TextBox 124"/>
              <p:cNvSpPr txBox="1">
                <a:spLocks noRot="1" noChangeAspect="1" noMove="1" noResize="1" noEditPoints="1" noAdjustHandles="1" noChangeArrowheads="1" noChangeShapeType="1" noTextEdit="1"/>
              </p:cNvSpPr>
              <p:nvPr/>
            </p:nvSpPr>
            <p:spPr>
              <a:xfrm>
                <a:off x="9046382" y="1870587"/>
                <a:ext cx="1379865" cy="466731"/>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3897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par>
                                <p:cTn id="61" presetID="10"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par>
                                <p:cTn id="64" presetID="10" presetClass="entr" presetSubtype="0" fill="hold"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par>
                                <p:cTn id="67" presetID="10"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fade">
                                      <p:cBhvr>
                                        <p:cTn id="75" dur="500"/>
                                        <p:tgtEl>
                                          <p:spTgt spid="50"/>
                                        </p:tgtEl>
                                      </p:cBhvr>
                                    </p:animEffect>
                                  </p:childTnLst>
                                </p:cTn>
                              </p:par>
                              <p:par>
                                <p:cTn id="76" presetID="10" presetClass="entr" presetSubtype="0" fill="hold" nodeType="withEffect">
                                  <p:stCondLst>
                                    <p:cond delay="0"/>
                                  </p:stCondLst>
                                  <p:childTnLst>
                                    <p:set>
                                      <p:cBhvr>
                                        <p:cTn id="77" dur="1" fill="hold">
                                          <p:stCondLst>
                                            <p:cond delay="0"/>
                                          </p:stCondLst>
                                        </p:cTn>
                                        <p:tgtEl>
                                          <p:spTgt spid="52"/>
                                        </p:tgtEl>
                                        <p:attrNameLst>
                                          <p:attrName>style.visibility</p:attrName>
                                        </p:attrNameLst>
                                      </p:cBhvr>
                                      <p:to>
                                        <p:strVal val="visible"/>
                                      </p:to>
                                    </p:set>
                                    <p:animEffect transition="in" filter="fade">
                                      <p:cBhvr>
                                        <p:cTn id="78" dur="500"/>
                                        <p:tgtEl>
                                          <p:spTgt spid="52"/>
                                        </p:tgtEl>
                                      </p:cBhvr>
                                    </p:animEffect>
                                  </p:childTnLst>
                                </p:cTn>
                              </p:par>
                              <p:par>
                                <p:cTn id="79" presetID="10" presetClass="entr" presetSubtype="0" fill="hold" nodeType="with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500"/>
                                        <p:tgtEl>
                                          <p:spTgt spid="54"/>
                                        </p:tgtEl>
                                      </p:cBhvr>
                                    </p:animEffect>
                                  </p:childTnLst>
                                </p:cTn>
                              </p:par>
                              <p:par>
                                <p:cTn id="82" presetID="10" presetClass="entr" presetSubtype="0" fill="hold" nodeType="with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par>
                                <p:cTn id="85" presetID="10" presetClass="entr" presetSubtype="0" fill="hold" nodeType="with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500"/>
                                        <p:tgtEl>
                                          <p:spTgt spid="5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25"/>
                                        </p:tgtEl>
                                        <p:attrNameLst>
                                          <p:attrName>style.visibility</p:attrName>
                                        </p:attrNameLst>
                                      </p:cBhvr>
                                      <p:to>
                                        <p:strVal val="visible"/>
                                      </p:to>
                                    </p:set>
                                    <p:animEffect transition="in" filter="fade">
                                      <p:cBhvr>
                                        <p:cTn id="90" dur="500"/>
                                        <p:tgtEl>
                                          <p:spTgt spid="1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fade">
                                      <p:cBhvr>
                                        <p:cTn id="98" dur="500"/>
                                        <p:tgtEl>
                                          <p:spTgt spid="7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fade">
                                      <p:cBhvr>
                                        <p:cTn id="101" dur="500"/>
                                        <p:tgtEl>
                                          <p:spTgt spid="77"/>
                                        </p:tgtEl>
                                      </p:cBhvr>
                                    </p:animEffect>
                                  </p:childTnLst>
                                </p:cTn>
                              </p:par>
                              <p:par>
                                <p:cTn id="102" presetID="10" presetClass="entr" presetSubtype="0" fill="hold" nodeType="withEffect">
                                  <p:stCondLst>
                                    <p:cond delay="0"/>
                                  </p:stCondLst>
                                  <p:childTnLst>
                                    <p:set>
                                      <p:cBhvr>
                                        <p:cTn id="103" dur="1" fill="hold">
                                          <p:stCondLst>
                                            <p:cond delay="0"/>
                                          </p:stCondLst>
                                        </p:cTn>
                                        <p:tgtEl>
                                          <p:spTgt spid="82"/>
                                        </p:tgtEl>
                                        <p:attrNameLst>
                                          <p:attrName>style.visibility</p:attrName>
                                        </p:attrNameLst>
                                      </p:cBhvr>
                                      <p:to>
                                        <p:strVal val="visible"/>
                                      </p:to>
                                    </p:set>
                                    <p:animEffect transition="in" filter="fade">
                                      <p:cBhvr>
                                        <p:cTn id="104" dur="500"/>
                                        <p:tgtEl>
                                          <p:spTgt spid="82"/>
                                        </p:tgtEl>
                                      </p:cBhvr>
                                    </p:animEffect>
                                  </p:childTnLst>
                                </p:cTn>
                              </p:par>
                              <p:par>
                                <p:cTn id="105" presetID="10" presetClass="entr" presetSubtype="0" fill="hold" nodeType="withEffect">
                                  <p:stCondLst>
                                    <p:cond delay="0"/>
                                  </p:stCondLst>
                                  <p:childTnLst>
                                    <p:set>
                                      <p:cBhvr>
                                        <p:cTn id="106" dur="1" fill="hold">
                                          <p:stCondLst>
                                            <p:cond delay="0"/>
                                          </p:stCondLst>
                                        </p:cTn>
                                        <p:tgtEl>
                                          <p:spTgt spid="84"/>
                                        </p:tgtEl>
                                        <p:attrNameLst>
                                          <p:attrName>style.visibility</p:attrName>
                                        </p:attrNameLst>
                                      </p:cBhvr>
                                      <p:to>
                                        <p:strVal val="visible"/>
                                      </p:to>
                                    </p:set>
                                    <p:animEffect transition="in" filter="fade">
                                      <p:cBhvr>
                                        <p:cTn id="107" dur="500"/>
                                        <p:tgtEl>
                                          <p:spTgt spid="84"/>
                                        </p:tgtEl>
                                      </p:cBhvr>
                                    </p:animEffect>
                                  </p:childTnLst>
                                </p:cTn>
                              </p:par>
                              <p:par>
                                <p:cTn id="108" presetID="10" presetClass="entr" presetSubtype="0" fill="hold" nodeType="withEffect">
                                  <p:stCondLst>
                                    <p:cond delay="0"/>
                                  </p:stCondLst>
                                  <p:childTnLst>
                                    <p:set>
                                      <p:cBhvr>
                                        <p:cTn id="109" dur="1" fill="hold">
                                          <p:stCondLst>
                                            <p:cond delay="0"/>
                                          </p:stCondLst>
                                        </p:cTn>
                                        <p:tgtEl>
                                          <p:spTgt spid="94"/>
                                        </p:tgtEl>
                                        <p:attrNameLst>
                                          <p:attrName>style.visibility</p:attrName>
                                        </p:attrNameLst>
                                      </p:cBhvr>
                                      <p:to>
                                        <p:strVal val="visible"/>
                                      </p:to>
                                    </p:set>
                                    <p:animEffect transition="in" filter="fade">
                                      <p:cBhvr>
                                        <p:cTn id="110" dur="500"/>
                                        <p:tgtEl>
                                          <p:spTgt spid="94"/>
                                        </p:tgtEl>
                                      </p:cBhvr>
                                    </p:animEffect>
                                  </p:childTnLst>
                                </p:cTn>
                              </p:par>
                              <p:par>
                                <p:cTn id="111" presetID="10" presetClass="entr" presetSubtype="0" fill="hold" nodeType="withEffect">
                                  <p:stCondLst>
                                    <p:cond delay="0"/>
                                  </p:stCondLst>
                                  <p:childTnLst>
                                    <p:set>
                                      <p:cBhvr>
                                        <p:cTn id="112" dur="1" fill="hold">
                                          <p:stCondLst>
                                            <p:cond delay="0"/>
                                          </p:stCondLst>
                                        </p:cTn>
                                        <p:tgtEl>
                                          <p:spTgt spid="96"/>
                                        </p:tgtEl>
                                        <p:attrNameLst>
                                          <p:attrName>style.visibility</p:attrName>
                                        </p:attrNameLst>
                                      </p:cBhvr>
                                      <p:to>
                                        <p:strVal val="visible"/>
                                      </p:to>
                                    </p:set>
                                    <p:animEffect transition="in" filter="fade">
                                      <p:cBhvr>
                                        <p:cTn id="113" dur="500"/>
                                        <p:tgtEl>
                                          <p:spTgt spid="96"/>
                                        </p:tgtEl>
                                      </p:cBhvr>
                                    </p:animEffect>
                                  </p:childTnLst>
                                </p:cTn>
                              </p:par>
                              <p:par>
                                <p:cTn id="114" presetID="10" presetClass="entr" presetSubtype="0" fill="hold" nodeType="withEffect">
                                  <p:stCondLst>
                                    <p:cond delay="0"/>
                                  </p:stCondLst>
                                  <p:childTnLst>
                                    <p:set>
                                      <p:cBhvr>
                                        <p:cTn id="115" dur="1" fill="hold">
                                          <p:stCondLst>
                                            <p:cond delay="0"/>
                                          </p:stCondLst>
                                        </p:cTn>
                                        <p:tgtEl>
                                          <p:spTgt spid="100"/>
                                        </p:tgtEl>
                                        <p:attrNameLst>
                                          <p:attrName>style.visibility</p:attrName>
                                        </p:attrNameLst>
                                      </p:cBhvr>
                                      <p:to>
                                        <p:strVal val="visible"/>
                                      </p:to>
                                    </p:set>
                                    <p:animEffect transition="in" filter="fade">
                                      <p:cBhvr>
                                        <p:cTn id="116" dur="500"/>
                                        <p:tgtEl>
                                          <p:spTgt spid="100"/>
                                        </p:tgtEl>
                                      </p:cBhvr>
                                    </p:animEffect>
                                  </p:childTnLst>
                                </p:cTn>
                              </p:par>
                              <p:par>
                                <p:cTn id="117" presetID="10" presetClass="entr" presetSubtype="0" fill="hold" nodeType="withEffect">
                                  <p:stCondLst>
                                    <p:cond delay="0"/>
                                  </p:stCondLst>
                                  <p:childTnLst>
                                    <p:set>
                                      <p:cBhvr>
                                        <p:cTn id="118" dur="1" fill="hold">
                                          <p:stCondLst>
                                            <p:cond delay="0"/>
                                          </p:stCondLst>
                                        </p:cTn>
                                        <p:tgtEl>
                                          <p:spTgt spid="102"/>
                                        </p:tgtEl>
                                        <p:attrNameLst>
                                          <p:attrName>style.visibility</p:attrName>
                                        </p:attrNameLst>
                                      </p:cBhvr>
                                      <p:to>
                                        <p:strVal val="visible"/>
                                      </p:to>
                                    </p:set>
                                    <p:animEffect transition="in" filter="fade">
                                      <p:cBhvr>
                                        <p:cTn id="119" dur="500"/>
                                        <p:tgtEl>
                                          <p:spTgt spid="102"/>
                                        </p:tgtEl>
                                      </p:cBhvr>
                                    </p:animEffect>
                                  </p:childTnLst>
                                </p:cTn>
                              </p:par>
                              <p:par>
                                <p:cTn id="120" presetID="10" presetClass="entr" presetSubtype="0" fill="hold" nodeType="withEffect">
                                  <p:stCondLst>
                                    <p:cond delay="0"/>
                                  </p:stCondLst>
                                  <p:childTnLst>
                                    <p:set>
                                      <p:cBhvr>
                                        <p:cTn id="121" dur="1" fill="hold">
                                          <p:stCondLst>
                                            <p:cond delay="0"/>
                                          </p:stCondLst>
                                        </p:cTn>
                                        <p:tgtEl>
                                          <p:spTgt spid="106"/>
                                        </p:tgtEl>
                                        <p:attrNameLst>
                                          <p:attrName>style.visibility</p:attrName>
                                        </p:attrNameLst>
                                      </p:cBhvr>
                                      <p:to>
                                        <p:strVal val="visible"/>
                                      </p:to>
                                    </p:set>
                                    <p:animEffect transition="in" filter="fade">
                                      <p:cBhvr>
                                        <p:cTn id="122" dur="500"/>
                                        <p:tgtEl>
                                          <p:spTgt spid="106"/>
                                        </p:tgtEl>
                                      </p:cBhvr>
                                    </p:animEffect>
                                  </p:childTnLst>
                                </p:cTn>
                              </p:par>
                              <p:par>
                                <p:cTn id="123" presetID="10" presetClass="entr" presetSubtype="0" fill="hold" nodeType="withEffect">
                                  <p:stCondLst>
                                    <p:cond delay="0"/>
                                  </p:stCondLst>
                                  <p:childTnLst>
                                    <p:set>
                                      <p:cBhvr>
                                        <p:cTn id="124" dur="1" fill="hold">
                                          <p:stCondLst>
                                            <p:cond delay="0"/>
                                          </p:stCondLst>
                                        </p:cTn>
                                        <p:tgtEl>
                                          <p:spTgt spid="108"/>
                                        </p:tgtEl>
                                        <p:attrNameLst>
                                          <p:attrName>style.visibility</p:attrName>
                                        </p:attrNameLst>
                                      </p:cBhvr>
                                      <p:to>
                                        <p:strVal val="visible"/>
                                      </p:to>
                                    </p:set>
                                    <p:animEffect transition="in" filter="fade">
                                      <p:cBhvr>
                                        <p:cTn id="125" dur="500"/>
                                        <p:tgtEl>
                                          <p:spTgt spid="108"/>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118"/>
                                        </p:tgtEl>
                                        <p:attrNameLst>
                                          <p:attrName>style.visibility</p:attrName>
                                        </p:attrNameLst>
                                      </p:cBhvr>
                                      <p:to>
                                        <p:strVal val="visible"/>
                                      </p:to>
                                    </p:set>
                                    <p:animEffect transition="in" filter="fade">
                                      <p:cBhvr>
                                        <p:cTn id="130" dur="500"/>
                                        <p:tgtEl>
                                          <p:spTgt spid="118"/>
                                        </p:tgtEl>
                                      </p:cBhvr>
                                    </p:animEffect>
                                  </p:childTnLst>
                                </p:cTn>
                              </p:par>
                              <p:par>
                                <p:cTn id="131" presetID="10" presetClass="entr" presetSubtype="0" fill="hold" nodeType="withEffect">
                                  <p:stCondLst>
                                    <p:cond delay="0"/>
                                  </p:stCondLst>
                                  <p:childTnLst>
                                    <p:set>
                                      <p:cBhvr>
                                        <p:cTn id="132" dur="1" fill="hold">
                                          <p:stCondLst>
                                            <p:cond delay="0"/>
                                          </p:stCondLst>
                                        </p:cTn>
                                        <p:tgtEl>
                                          <p:spTgt spid="122"/>
                                        </p:tgtEl>
                                        <p:attrNameLst>
                                          <p:attrName>style.visibility</p:attrName>
                                        </p:attrNameLst>
                                      </p:cBhvr>
                                      <p:to>
                                        <p:strVal val="visible"/>
                                      </p:to>
                                    </p:set>
                                    <p:animEffect transition="in" filter="fade">
                                      <p:cBhvr>
                                        <p:cTn id="133" dur="500"/>
                                        <p:tgtEl>
                                          <p:spTgt spid="122"/>
                                        </p:tgtEl>
                                      </p:cBhvr>
                                    </p:animEffect>
                                  </p:childTnLst>
                                </p:cTn>
                              </p:par>
                              <p:par>
                                <p:cTn id="134" presetID="10" presetClass="entr" presetSubtype="0" fill="hold" nodeType="withEffect">
                                  <p:stCondLst>
                                    <p:cond delay="0"/>
                                  </p:stCondLst>
                                  <p:childTnLst>
                                    <p:set>
                                      <p:cBhvr>
                                        <p:cTn id="135" dur="1" fill="hold">
                                          <p:stCondLst>
                                            <p:cond delay="0"/>
                                          </p:stCondLst>
                                        </p:cTn>
                                        <p:tgtEl>
                                          <p:spTgt spid="120"/>
                                        </p:tgtEl>
                                        <p:attrNameLst>
                                          <p:attrName>style.visibility</p:attrName>
                                        </p:attrNameLst>
                                      </p:cBhvr>
                                      <p:to>
                                        <p:strVal val="visible"/>
                                      </p:to>
                                    </p:set>
                                    <p:animEffect transition="in" filter="fade">
                                      <p:cBhvr>
                                        <p:cTn id="136" dur="500"/>
                                        <p:tgtEl>
                                          <p:spTgt spid="12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17"/>
                                        </p:tgtEl>
                                        <p:attrNameLst>
                                          <p:attrName>style.visibility</p:attrName>
                                        </p:attrNameLst>
                                      </p:cBhvr>
                                      <p:to>
                                        <p:strVal val="visible"/>
                                      </p:to>
                                    </p:set>
                                    <p:animEffect transition="in" filter="fade">
                                      <p:cBhvr>
                                        <p:cTn id="139"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 grpId="0"/>
      <p:bldP spid="5" grpId="0" animBg="1"/>
      <p:bldP spid="6" grpId="0" animBg="1"/>
      <p:bldP spid="7" grpId="0" animBg="1"/>
      <p:bldP spid="8" grpId="0" animBg="1"/>
      <p:bldP spid="18" grpId="0"/>
      <p:bldP spid="19" grpId="0"/>
      <p:bldP spid="21" grpId="0" animBg="1"/>
      <p:bldP spid="23" grpId="0"/>
      <p:bldP spid="24" grpId="0" animBg="1"/>
      <p:bldP spid="25" grpId="0" animBg="1"/>
      <p:bldP spid="76" grpId="0" animBg="1"/>
      <p:bldP spid="77" grpId="0" animBg="1"/>
      <p:bldP spid="117" grpId="0"/>
      <p:bldP spid="118" grpId="0"/>
      <p:bldP spid="1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How do we design a model that distinguishes our 2 classes?</a:t>
                </a:r>
              </a:p>
              <a:p>
                <a:pPr lvl="1"/>
                <a:r>
                  <a:rPr lang="en-US" sz="2400" b="1" dirty="0" smtClean="0">
                    <a:solidFill>
                      <a:srgbClr val="FFFF00"/>
                    </a:solidFill>
                  </a:rPr>
                  <a:t>Learn values for </a:t>
                </a:r>
                <a14:m>
                  <m:oMath xmlns:m="http://schemas.openxmlformats.org/officeDocument/2006/math">
                    <m:r>
                      <a:rPr lang="en-US" sz="2400" b="1" i="1" smtClean="0">
                        <a:solidFill>
                          <a:srgbClr val="FFFF00"/>
                        </a:solidFill>
                        <a:latin typeface="Cambria Math" panose="02040503050406030204" pitchFamily="18" charset="0"/>
                      </a:rPr>
                      <m:t>𝑾</m:t>
                    </m:r>
                  </m:oMath>
                </a14:m>
                <a:r>
                  <a:rPr lang="en-US" sz="2400" b="1" dirty="0" smtClean="0">
                    <a:solidFill>
                      <a:srgbClr val="FFFF00"/>
                    </a:solidFill>
                  </a:rPr>
                  <a:t> and </a:t>
                </a:r>
                <a14:m>
                  <m:oMath xmlns:m="http://schemas.openxmlformats.org/officeDocument/2006/math">
                    <m:r>
                      <a:rPr lang="en-US" sz="2400" b="1" i="1" smtClean="0">
                        <a:solidFill>
                          <a:srgbClr val="FFFF00"/>
                        </a:solidFill>
                        <a:latin typeface="Cambria Math" panose="02040503050406030204" pitchFamily="18" charset="0"/>
                      </a:rPr>
                      <m:t>𝒃</m:t>
                    </m:r>
                  </m:oMath>
                </a14:m>
                <a:endParaRPr lang="en-US" sz="2400" b="1" dirty="0" smtClean="0">
                  <a:solidFill>
                    <a:srgbClr val="FFFF00"/>
                  </a:solidFill>
                </a:endParaRPr>
              </a:p>
              <a:p>
                <a:r>
                  <a:rPr lang="en-US" dirty="0" smtClean="0"/>
                  <a:t>Set up &amp; minimize some </a:t>
                </a:r>
                <a:r>
                  <a:rPr lang="en-US" b="1" dirty="0" smtClean="0"/>
                  <a:t>objective</a:t>
                </a:r>
                <a:r>
                  <a:rPr lang="en-US" dirty="0" smtClean="0"/>
                  <a:t> </a:t>
                </a:r>
                <a:r>
                  <a:rPr lang="en-US" b="1" dirty="0" smtClean="0"/>
                  <a:t>function</a:t>
                </a:r>
                <a:r>
                  <a:rPr lang="en-US" dirty="0" smtClean="0"/>
                  <a:t>, </a:t>
                </a:r>
                <a14:m>
                  <m:oMath xmlns:m="http://schemas.openxmlformats.org/officeDocument/2006/math">
                    <m:r>
                      <a:rPr lang="en-US" b="0" i="1" smtClean="0">
                        <a:solidFill>
                          <a:schemeClr val="tx1"/>
                        </a:solidFill>
                        <a:latin typeface="Cambria Math" panose="02040503050406030204" pitchFamily="18" charset="0"/>
                      </a:rPr>
                      <m:t>𝐿</m:t>
                    </m:r>
                    <m:d>
                      <m:dPr>
                        <m:ctrlPr>
                          <a:rPr lang="en-US" i="1">
                            <a:solidFill>
                              <a:schemeClr val="tx1"/>
                            </a:solidFill>
                            <a:latin typeface="Cambria Math" panose="02040503050406030204" pitchFamily="18" charset="0"/>
                          </a:rPr>
                        </m:ctrlPr>
                      </m:dPr>
                      <m:e>
                        <m:acc>
                          <m:accPr>
                            <m:chr m:val="̂"/>
                            <m:ctrlPr>
                              <a:rPr lang="en-US" i="1">
                                <a:solidFill>
                                  <a:schemeClr val="tx1"/>
                                </a:solidFill>
                                <a:latin typeface="Cambria Math" panose="02040503050406030204" pitchFamily="18" charset="0"/>
                              </a:rPr>
                            </m:ctrlPr>
                          </m:accPr>
                          <m:e>
                            <m:r>
                              <a:rPr lang="en-US" b="0" i="1">
                                <a:solidFill>
                                  <a:schemeClr val="tx1"/>
                                </a:solidFill>
                                <a:latin typeface="Cambria Math" panose="02040503050406030204" pitchFamily="18" charset="0"/>
                              </a:rPr>
                              <m:t>𝑦</m:t>
                            </m:r>
                          </m:e>
                        </m:acc>
                        <m:r>
                          <a:rPr lang="en-US" b="0" i="1">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𝑦</m:t>
                        </m:r>
                      </m:e>
                    </m:d>
                  </m:oMath>
                </a14:m>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35" t="-1923"/>
                </a:stretch>
              </a:blipFill>
            </p:spPr>
            <p:txBody>
              <a:bodyPr/>
              <a:lstStyle/>
              <a:p>
                <a:r>
                  <a:rPr lang="en-US">
                    <a:noFill/>
                  </a:rPr>
                  <a:t> </a:t>
                </a:r>
              </a:p>
            </p:txBody>
          </p:sp>
        </mc:Fallback>
      </mc:AlternateContent>
      <p:sp>
        <p:nvSpPr>
          <p:cNvPr id="5" name="Rectangle 4"/>
          <p:cNvSpPr/>
          <p:nvPr/>
        </p:nvSpPr>
        <p:spPr>
          <a:xfrm>
            <a:off x="5164705" y="3213141"/>
            <a:ext cx="2819876" cy="287079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2713423" y="4012361"/>
            <a:ext cx="1123946" cy="553394"/>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775500" y="4565755"/>
            <a:ext cx="1061869" cy="125972"/>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850167" y="4608969"/>
            <a:ext cx="987202" cy="72621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383178" y="3781417"/>
            <a:ext cx="337798" cy="374095"/>
            <a:chOff x="433386" y="2435092"/>
            <a:chExt cx="337798" cy="374095"/>
          </a:xfrm>
          <a:noFill/>
        </p:grpSpPr>
        <p:sp>
          <p:nvSpPr>
            <p:cNvPr id="11" name="Rectangle 10"/>
            <p:cNvSpPr/>
            <p:nvPr/>
          </p:nvSpPr>
          <p:spPr>
            <a:xfrm>
              <a:off x="452097" y="2504387"/>
              <a:ext cx="319087" cy="3048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433386" y="2435092"/>
                  <a:ext cx="319087"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433386" y="2435092"/>
                  <a:ext cx="319087" cy="369332"/>
                </a:xfrm>
                <a:prstGeom prst="rect">
                  <a:avLst/>
                </a:prstGeom>
                <a:blipFill rotWithShape="0">
                  <a:blip r:embed="rId4"/>
                  <a:stretch>
                    <a:fillRect r="-15385"/>
                  </a:stretch>
                </a:blipFill>
              </p:spPr>
              <p:txBody>
                <a:bodyPr/>
                <a:lstStyle/>
                <a:p>
                  <a:r>
                    <a:rPr lang="en-US">
                      <a:noFill/>
                    </a:rPr>
                    <a:t> </a:t>
                  </a:r>
                </a:p>
              </p:txBody>
            </p:sp>
          </mc:Fallback>
        </mc:AlternateContent>
      </p:grpSp>
      <p:grpSp>
        <p:nvGrpSpPr>
          <p:cNvPr id="13" name="Group 12"/>
          <p:cNvGrpSpPr/>
          <p:nvPr/>
        </p:nvGrpSpPr>
        <p:grpSpPr>
          <a:xfrm>
            <a:off x="2443994" y="4476692"/>
            <a:ext cx="342560" cy="379547"/>
            <a:chOff x="419440" y="3596125"/>
            <a:chExt cx="342560" cy="379547"/>
          </a:xfrm>
          <a:noFill/>
        </p:grpSpPr>
        <p:sp>
          <p:nvSpPr>
            <p:cNvPr id="14" name="Rectangle 13"/>
            <p:cNvSpPr/>
            <p:nvPr/>
          </p:nvSpPr>
          <p:spPr>
            <a:xfrm>
              <a:off x="442913" y="3670872"/>
              <a:ext cx="319087" cy="3048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419440" y="3596125"/>
                  <a:ext cx="319087"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419440" y="3596125"/>
                  <a:ext cx="319087" cy="369332"/>
                </a:xfrm>
                <a:prstGeom prst="rect">
                  <a:avLst/>
                </a:prstGeom>
                <a:blipFill rotWithShape="0">
                  <a:blip r:embed="rId5"/>
                  <a:stretch>
                    <a:fillRect r="-15385"/>
                  </a:stretch>
                </a:blipFill>
              </p:spPr>
              <p:txBody>
                <a:bodyPr/>
                <a:lstStyle/>
                <a:p>
                  <a:r>
                    <a:rPr lang="en-US">
                      <a:noFill/>
                    </a:rPr>
                    <a:t> </a:t>
                  </a:r>
                </a:p>
              </p:txBody>
            </p:sp>
          </mc:Fallback>
        </mc:AlternateContent>
      </p:grpSp>
      <p:grpSp>
        <p:nvGrpSpPr>
          <p:cNvPr id="16" name="Group 15"/>
          <p:cNvGrpSpPr/>
          <p:nvPr/>
        </p:nvGrpSpPr>
        <p:grpSpPr>
          <a:xfrm>
            <a:off x="2525466" y="5176873"/>
            <a:ext cx="337799" cy="369332"/>
            <a:chOff x="433385" y="4801888"/>
            <a:chExt cx="337799" cy="369332"/>
          </a:xfrm>
          <a:noFill/>
        </p:grpSpPr>
        <p:sp>
          <p:nvSpPr>
            <p:cNvPr id="17" name="Rectangle 16"/>
            <p:cNvSpPr/>
            <p:nvPr/>
          </p:nvSpPr>
          <p:spPr>
            <a:xfrm>
              <a:off x="452097" y="4866420"/>
              <a:ext cx="319087" cy="3048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p:cNvSpPr txBox="1"/>
                <p:nvPr/>
              </p:nvSpPr>
              <p:spPr>
                <a:xfrm>
                  <a:off x="433385" y="4801888"/>
                  <a:ext cx="319087" cy="36933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433385" y="4801888"/>
                  <a:ext cx="319087" cy="369332"/>
                </a:xfrm>
                <a:prstGeom prst="rect">
                  <a:avLst/>
                </a:prstGeom>
                <a:blipFill>
                  <a:blip r:embed="rId6"/>
                  <a:stretch>
                    <a:fillRect r="-1509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9" name="TextBox 18"/>
              <p:cNvSpPr txBox="1"/>
              <p:nvPr/>
            </p:nvSpPr>
            <p:spPr>
              <a:xfrm>
                <a:off x="2747658" y="3782600"/>
                <a:ext cx="4143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2747658" y="3782600"/>
                <a:ext cx="414337"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754917" y="4304624"/>
                <a:ext cx="4143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2754917" y="4304624"/>
                <a:ext cx="4143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754917" y="4810340"/>
                <a:ext cx="4143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2754917" y="4810340"/>
                <a:ext cx="414337" cy="369332"/>
              </a:xfrm>
              <a:prstGeom prst="rect">
                <a:avLst/>
              </a:prstGeom>
              <a:blipFill>
                <a:blip r:embed="rId9"/>
                <a:stretch>
                  <a:fillRect/>
                </a:stretch>
              </a:blipFill>
            </p:spPr>
            <p:txBody>
              <a:bodyPr/>
              <a:lstStyle/>
              <a:p>
                <a:r>
                  <a:rPr lang="en-US">
                    <a:noFill/>
                  </a:rPr>
                  <a:t> </a:t>
                </a:r>
              </a:p>
            </p:txBody>
          </p:sp>
        </mc:Fallback>
      </mc:AlternateContent>
      <p:cxnSp>
        <p:nvCxnSpPr>
          <p:cNvPr id="27" name="Straight Arrow Connector 26"/>
          <p:cNvCxnSpPr/>
          <p:nvPr/>
        </p:nvCxnSpPr>
        <p:spPr>
          <a:xfrm>
            <a:off x="4544852" y="4534660"/>
            <a:ext cx="604154" cy="0"/>
          </a:xfrm>
          <a:prstGeom prst="straightConnector1">
            <a:avLst/>
          </a:prstGeom>
          <a:ln w="38100">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32" idx="3"/>
            <a:endCxn id="42" idx="0"/>
          </p:cNvCxnSpPr>
          <p:nvPr/>
        </p:nvCxnSpPr>
        <p:spPr>
          <a:xfrm>
            <a:off x="7161211" y="4673956"/>
            <a:ext cx="986172" cy="873668"/>
          </a:xfrm>
          <a:prstGeom prst="straightConnector1">
            <a:avLst/>
          </a:prstGeom>
          <a:ln w="19050">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6959233" y="4535456"/>
                <a:ext cx="2019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oMath>
                  </m:oMathPara>
                </a14:m>
                <a:endParaRPr lang="en-US" b="1" dirty="0"/>
              </a:p>
            </p:txBody>
          </p:sp>
        </mc:Choice>
        <mc:Fallback xmlns="">
          <p:sp>
            <p:nvSpPr>
              <p:cNvPr id="32" name="TextBox 31"/>
              <p:cNvSpPr txBox="1">
                <a:spLocks noRot="1" noChangeAspect="1" noMove="1" noResize="1" noEditPoints="1" noAdjustHandles="1" noChangeArrowheads="1" noChangeShapeType="1" noTextEdit="1"/>
              </p:cNvSpPr>
              <p:nvPr/>
            </p:nvSpPr>
            <p:spPr>
              <a:xfrm>
                <a:off x="6959233" y="4535456"/>
                <a:ext cx="201978" cy="276999"/>
              </a:xfrm>
              <a:prstGeom prst="rect">
                <a:avLst/>
              </a:prstGeom>
              <a:blipFill>
                <a:blip r:embed="rId10"/>
                <a:stretch>
                  <a:fillRect l="-30303" t="-24444" r="-57576" b="-26667"/>
                </a:stretch>
              </a:blipFill>
            </p:spPr>
            <p:txBody>
              <a:bodyPr/>
              <a:lstStyle/>
              <a:p>
                <a:r>
                  <a:rPr lang="en-US">
                    <a:noFill/>
                  </a:rPr>
                  <a:t> </a:t>
                </a:r>
              </a:p>
            </p:txBody>
          </p:sp>
        </mc:Fallback>
      </mc:AlternateContent>
      <p:cxnSp>
        <p:nvCxnSpPr>
          <p:cNvPr id="33" name="Straight Arrow Connector 32"/>
          <p:cNvCxnSpPr>
            <a:stCxn id="39" idx="2"/>
            <a:endCxn id="42" idx="0"/>
          </p:cNvCxnSpPr>
          <p:nvPr/>
        </p:nvCxnSpPr>
        <p:spPr>
          <a:xfrm flipH="1">
            <a:off x="8147383" y="4510553"/>
            <a:ext cx="451885" cy="1037071"/>
          </a:xfrm>
          <a:prstGeom prst="straightConnector1">
            <a:avLst/>
          </a:prstGeom>
          <a:ln w="19050">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8798336" y="4179316"/>
                <a:ext cx="2019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𝒚</m:t>
                      </m:r>
                    </m:oMath>
                  </m:oMathPara>
                </a14:m>
                <a:endParaRPr lang="en-US" b="1" dirty="0"/>
              </a:p>
            </p:txBody>
          </p:sp>
        </mc:Choice>
        <mc:Fallback xmlns="">
          <p:sp>
            <p:nvSpPr>
              <p:cNvPr id="34" name="TextBox 33"/>
              <p:cNvSpPr txBox="1">
                <a:spLocks noRot="1" noChangeAspect="1" noMove="1" noResize="1" noEditPoints="1" noAdjustHandles="1" noChangeArrowheads="1" noChangeShapeType="1" noTextEdit="1"/>
              </p:cNvSpPr>
              <p:nvPr/>
            </p:nvSpPr>
            <p:spPr>
              <a:xfrm>
                <a:off x="8798336" y="4179316"/>
                <a:ext cx="201978" cy="276999"/>
              </a:xfrm>
              <a:prstGeom prst="rect">
                <a:avLst/>
              </a:prstGeom>
              <a:blipFill>
                <a:blip r:embed="rId11"/>
                <a:stretch>
                  <a:fillRect l="-27273" r="-27273" b="-26667"/>
                </a:stretch>
              </a:blipFill>
            </p:spPr>
            <p:txBody>
              <a:bodyPr/>
              <a:lstStyle/>
              <a:p>
                <a:r>
                  <a:rPr lang="en-US">
                    <a:noFill/>
                  </a:rPr>
                  <a:t> </a:t>
                </a:r>
              </a:p>
            </p:txBody>
          </p:sp>
        </mc:Fallback>
      </mc:AlternateContent>
      <p:sp>
        <p:nvSpPr>
          <p:cNvPr id="35" name="TextBox 34"/>
          <p:cNvSpPr txBox="1"/>
          <p:nvPr/>
        </p:nvSpPr>
        <p:spPr>
          <a:xfrm>
            <a:off x="6312783" y="4458978"/>
            <a:ext cx="353001" cy="369332"/>
          </a:xfrm>
          <a:prstGeom prst="rect">
            <a:avLst/>
          </a:prstGeom>
          <a:noFill/>
        </p:spPr>
        <p:txBody>
          <a:bodyPr wrap="square" rtlCol="0">
            <a:spAutoFit/>
          </a:bodyPr>
          <a:lstStyle/>
          <a:p>
            <a:r>
              <a:rPr lang="en-US" dirty="0" smtClean="0"/>
              <a:t>=</a:t>
            </a:r>
            <a:endParaRPr lang="en-US" dirty="0"/>
          </a:p>
        </p:txBody>
      </p:sp>
      <p:sp>
        <p:nvSpPr>
          <p:cNvPr id="36" name="TextBox 35"/>
          <p:cNvSpPr txBox="1"/>
          <p:nvPr/>
        </p:nvSpPr>
        <p:spPr>
          <a:xfrm>
            <a:off x="3275396" y="5403203"/>
            <a:ext cx="2007495" cy="369332"/>
          </a:xfrm>
          <a:prstGeom prst="rect">
            <a:avLst/>
          </a:prstGeom>
          <a:noFill/>
        </p:spPr>
        <p:txBody>
          <a:bodyPr wrap="square" rtlCol="0">
            <a:spAutoFit/>
          </a:bodyPr>
          <a:lstStyle/>
          <a:p>
            <a:r>
              <a:rPr lang="en-US" dirty="0" smtClean="0"/>
              <a:t>Hidden Layer 1</a:t>
            </a:r>
            <a:endParaRPr lang="en-US" dirty="0"/>
          </a:p>
        </p:txBody>
      </p:sp>
      <p:sp>
        <p:nvSpPr>
          <p:cNvPr id="37" name="TextBox 36"/>
          <p:cNvSpPr txBox="1"/>
          <p:nvPr/>
        </p:nvSpPr>
        <p:spPr>
          <a:xfrm>
            <a:off x="5101017" y="5403183"/>
            <a:ext cx="2007495" cy="369332"/>
          </a:xfrm>
          <a:prstGeom prst="rect">
            <a:avLst/>
          </a:prstGeom>
          <a:noFill/>
        </p:spPr>
        <p:txBody>
          <a:bodyPr wrap="square" rtlCol="0">
            <a:spAutoFit/>
          </a:bodyPr>
          <a:lstStyle/>
          <a:p>
            <a:r>
              <a:rPr lang="en-US" dirty="0" smtClean="0"/>
              <a:t>Output Layer</a:t>
            </a:r>
            <a:endParaRPr lang="en-US" dirty="0"/>
          </a:p>
        </p:txBody>
      </p:sp>
      <p:sp>
        <p:nvSpPr>
          <p:cNvPr id="38" name="TextBox 37"/>
          <p:cNvSpPr txBox="1"/>
          <p:nvPr/>
        </p:nvSpPr>
        <p:spPr>
          <a:xfrm>
            <a:off x="6556293" y="4258235"/>
            <a:ext cx="1166914" cy="369332"/>
          </a:xfrm>
          <a:prstGeom prst="rect">
            <a:avLst/>
          </a:prstGeom>
          <a:noFill/>
        </p:spPr>
        <p:txBody>
          <a:bodyPr wrap="square" rtlCol="0">
            <a:spAutoFit/>
          </a:bodyPr>
          <a:lstStyle/>
          <a:p>
            <a:r>
              <a:rPr lang="en-US" dirty="0" smtClean="0"/>
              <a:t>Predicted</a:t>
            </a:r>
            <a:endParaRPr lang="en-US" dirty="0"/>
          </a:p>
        </p:txBody>
      </p:sp>
      <p:sp>
        <p:nvSpPr>
          <p:cNvPr id="39" name="TextBox 38"/>
          <p:cNvSpPr txBox="1"/>
          <p:nvPr/>
        </p:nvSpPr>
        <p:spPr>
          <a:xfrm>
            <a:off x="8015811" y="4141221"/>
            <a:ext cx="1166914" cy="369332"/>
          </a:xfrm>
          <a:prstGeom prst="rect">
            <a:avLst/>
          </a:prstGeom>
          <a:noFill/>
        </p:spPr>
        <p:txBody>
          <a:bodyPr wrap="square" rtlCol="0">
            <a:spAutoFit/>
          </a:bodyPr>
          <a:lstStyle/>
          <a:p>
            <a:r>
              <a:rPr lang="en-US" dirty="0" smtClean="0"/>
              <a:t>Actual</a:t>
            </a:r>
            <a:endParaRPr lang="en-US" dirty="0"/>
          </a:p>
        </p:txBody>
      </p:sp>
      <p:grpSp>
        <p:nvGrpSpPr>
          <p:cNvPr id="40" name="Group 39"/>
          <p:cNvGrpSpPr/>
          <p:nvPr/>
        </p:nvGrpSpPr>
        <p:grpSpPr>
          <a:xfrm>
            <a:off x="7017308" y="5547624"/>
            <a:ext cx="3161810" cy="333844"/>
            <a:chOff x="8568625" y="4225863"/>
            <a:chExt cx="2248994" cy="646331"/>
          </a:xfrm>
        </p:grpSpPr>
        <mc:AlternateContent xmlns:mc="http://schemas.openxmlformats.org/markup-compatibility/2006" xmlns:a14="http://schemas.microsoft.com/office/drawing/2010/main">
          <mc:Choice Requires="a14">
            <p:sp>
              <p:nvSpPr>
                <p:cNvPr id="41" name="TextBox 40"/>
                <p:cNvSpPr txBox="1"/>
                <p:nvPr/>
              </p:nvSpPr>
              <p:spPr>
                <a:xfrm>
                  <a:off x="10079532" y="4272029"/>
                  <a:ext cx="738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𝑳</m:t>
                        </m:r>
                        <m:d>
                          <m:dPr>
                            <m:ctrlPr>
                              <a:rPr lang="en-US" b="1" i="1" smtClean="0">
                                <a:solidFill>
                                  <a:srgbClr val="FF0000"/>
                                </a:solidFill>
                                <a:latin typeface="Cambria Math" panose="02040503050406030204" pitchFamily="18" charset="0"/>
                              </a:rPr>
                            </m:ctrlPr>
                          </m:dPr>
                          <m:e>
                            <m:acc>
                              <m:accPr>
                                <m:chr m:val="̂"/>
                                <m:ctrlPr>
                                  <a:rPr lang="en-US" b="1" i="1" smtClean="0">
                                    <a:solidFill>
                                      <a:srgbClr val="FF0000"/>
                                    </a:solidFill>
                                    <a:latin typeface="Cambria Math" panose="02040503050406030204" pitchFamily="18" charset="0"/>
                                  </a:rPr>
                                </m:ctrlPr>
                              </m:accPr>
                              <m:e>
                                <m:r>
                                  <a:rPr lang="en-US" b="1" i="1" smtClean="0">
                                    <a:solidFill>
                                      <a:srgbClr val="FF0000"/>
                                    </a:solidFill>
                                    <a:latin typeface="Cambria Math" panose="02040503050406030204" pitchFamily="18" charset="0"/>
                                  </a:rPr>
                                  <m:t>𝒚</m:t>
                                </m:r>
                              </m:e>
                            </m:acc>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𝒚</m:t>
                            </m:r>
                          </m:e>
                        </m:d>
                      </m:oMath>
                    </m:oMathPara>
                  </a14:m>
                  <a:endParaRPr lang="en-US" b="1" dirty="0">
                    <a:solidFill>
                      <a:srgbClr val="FF0000"/>
                    </a:solidFill>
                  </a:endParaRPr>
                </a:p>
              </p:txBody>
            </p:sp>
          </mc:Choice>
          <mc:Fallback xmlns="">
            <p:sp>
              <p:nvSpPr>
                <p:cNvPr id="85" name="TextBox 84"/>
                <p:cNvSpPr txBox="1">
                  <a:spLocks noRot="1" noChangeAspect="1" noMove="1" noResize="1" noEditPoints="1" noAdjustHandles="1" noChangeArrowheads="1" noChangeShapeType="1" noTextEdit="1"/>
                </p:cNvSpPr>
                <p:nvPr/>
              </p:nvSpPr>
              <p:spPr>
                <a:xfrm>
                  <a:off x="10079532" y="4272029"/>
                  <a:ext cx="738087" cy="276999"/>
                </a:xfrm>
                <a:prstGeom prst="rect">
                  <a:avLst/>
                </a:prstGeom>
                <a:blipFill rotWithShape="0">
                  <a:blip r:embed="rId13"/>
                  <a:stretch>
                    <a:fillRect l="-6612" t="-21739" r="-4132" b="-26087"/>
                  </a:stretch>
                </a:blipFill>
              </p:spPr>
              <p:txBody>
                <a:bodyPr/>
                <a:lstStyle/>
                <a:p>
                  <a:r>
                    <a:rPr lang="en-US">
                      <a:noFill/>
                    </a:rPr>
                    <a:t> </a:t>
                  </a:r>
                </a:p>
              </p:txBody>
            </p:sp>
          </mc:Fallback>
        </mc:AlternateContent>
        <p:sp>
          <p:nvSpPr>
            <p:cNvPr id="42" name="TextBox 41"/>
            <p:cNvSpPr txBox="1"/>
            <p:nvPr/>
          </p:nvSpPr>
          <p:spPr>
            <a:xfrm>
              <a:off x="8568625" y="4225863"/>
              <a:ext cx="1607643" cy="646331"/>
            </a:xfrm>
            <a:prstGeom prst="rect">
              <a:avLst/>
            </a:prstGeom>
            <a:noFill/>
          </p:spPr>
          <p:txBody>
            <a:bodyPr wrap="square" rtlCol="0">
              <a:spAutoFit/>
            </a:bodyPr>
            <a:lstStyle/>
            <a:p>
              <a:r>
                <a:rPr lang="en-US" b="1" dirty="0" smtClean="0">
                  <a:solidFill>
                    <a:srgbClr val="FF0000"/>
                  </a:solidFill>
                </a:rPr>
                <a:t>Objective function</a:t>
              </a:r>
              <a:endParaRPr lang="en-US" b="1" dirty="0">
                <a:solidFill>
                  <a:srgbClr val="FF0000"/>
                </a:solidFill>
              </a:endParaRPr>
            </a:p>
          </p:txBody>
        </p:sp>
      </p:grpSp>
      <p:sp>
        <p:nvSpPr>
          <p:cNvPr id="43" name="TextBox 42"/>
          <p:cNvSpPr txBox="1"/>
          <p:nvPr/>
        </p:nvSpPr>
        <p:spPr>
          <a:xfrm>
            <a:off x="4619360" y="6139765"/>
            <a:ext cx="2541851" cy="646331"/>
          </a:xfrm>
          <a:prstGeom prst="rect">
            <a:avLst/>
          </a:prstGeom>
          <a:noFill/>
        </p:spPr>
        <p:txBody>
          <a:bodyPr wrap="square" rtlCol="0">
            <a:spAutoFit/>
          </a:bodyPr>
          <a:lstStyle/>
          <a:p>
            <a:pPr algn="ctr"/>
            <a:r>
              <a:rPr lang="en-US" dirty="0" smtClean="0"/>
              <a:t>Update weights &amp; biases (W, b)</a:t>
            </a:r>
            <a:endParaRPr lang="en-US" b="1" dirty="0"/>
          </a:p>
        </p:txBody>
      </p:sp>
      <p:cxnSp>
        <p:nvCxnSpPr>
          <p:cNvPr id="44" name="Elbow Connector 43"/>
          <p:cNvCxnSpPr>
            <a:stCxn id="42" idx="2"/>
            <a:endCxn id="43" idx="3"/>
          </p:cNvCxnSpPr>
          <p:nvPr/>
        </p:nvCxnSpPr>
        <p:spPr>
          <a:xfrm rot="5400000">
            <a:off x="7363566" y="5679113"/>
            <a:ext cx="581463" cy="986172"/>
          </a:xfrm>
          <a:prstGeom prst="bentConnector2">
            <a:avLst/>
          </a:prstGeom>
          <a:ln w="19050">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43" idx="1"/>
            <a:endCxn id="36" idx="2"/>
          </p:cNvCxnSpPr>
          <p:nvPr/>
        </p:nvCxnSpPr>
        <p:spPr>
          <a:xfrm rot="10800000">
            <a:off x="4279144" y="5772535"/>
            <a:ext cx="340216" cy="690396"/>
          </a:xfrm>
          <a:prstGeom prst="bentConnector2">
            <a:avLst/>
          </a:prstGeom>
          <a:ln w="19050">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969950" y="3938052"/>
            <a:ext cx="381000" cy="1322818"/>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7" name="Rectangle 46"/>
          <p:cNvSpPr/>
          <p:nvPr/>
        </p:nvSpPr>
        <p:spPr>
          <a:xfrm>
            <a:off x="5369895" y="3938052"/>
            <a:ext cx="381000" cy="132281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6" name="TextBox 75"/>
          <p:cNvSpPr txBox="1"/>
          <p:nvPr/>
        </p:nvSpPr>
        <p:spPr>
          <a:xfrm>
            <a:off x="8147382" y="6172199"/>
            <a:ext cx="2743200" cy="369332"/>
          </a:xfrm>
          <a:prstGeom prst="rect">
            <a:avLst/>
          </a:prstGeom>
          <a:noFill/>
        </p:spPr>
        <p:txBody>
          <a:bodyPr wrap="square" rtlCol="0">
            <a:spAutoFit/>
          </a:bodyPr>
          <a:lstStyle/>
          <a:p>
            <a:r>
              <a:rPr lang="en-US" b="1" i="1" dirty="0" smtClean="0"/>
              <a:t>Backpropagation</a:t>
            </a:r>
            <a:endParaRPr lang="en-US" b="1" i="1" dirty="0"/>
          </a:p>
        </p:txBody>
      </p:sp>
    </p:spTree>
    <p:extLst>
      <p:ext uri="{BB962C8B-B14F-4D97-AF65-F5344CB8AC3E}">
        <p14:creationId xmlns:p14="http://schemas.microsoft.com/office/powerpoint/2010/main" val="260737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t>
            </a:r>
            <a:endParaRPr lang="en-US" dirty="0"/>
          </a:p>
        </p:txBody>
      </p:sp>
      <p:sp>
        <p:nvSpPr>
          <p:cNvPr id="3" name="Content Placeholder 2"/>
          <p:cNvSpPr>
            <a:spLocks noGrp="1"/>
          </p:cNvSpPr>
          <p:nvPr>
            <p:ph idx="1"/>
          </p:nvPr>
        </p:nvSpPr>
        <p:spPr>
          <a:xfrm>
            <a:off x="1522413" y="1904999"/>
            <a:ext cx="9134391" cy="1720335"/>
          </a:xfrm>
        </p:spPr>
        <p:txBody>
          <a:bodyPr>
            <a:normAutofit/>
          </a:bodyPr>
          <a:lstStyle/>
          <a:p>
            <a:r>
              <a:rPr lang="en-US" sz="2400" dirty="0" smtClean="0"/>
              <a:t>Objective function defines training loss</a:t>
            </a:r>
          </a:p>
          <a:p>
            <a:r>
              <a:rPr lang="en-US" dirty="0" smtClean="0"/>
              <a:t>Many ways to minimize: usually </a:t>
            </a:r>
            <a:r>
              <a:rPr lang="en-US" b="1" dirty="0" smtClean="0"/>
              <a:t>stochastic gradient descent</a:t>
            </a:r>
          </a:p>
          <a:p>
            <a:r>
              <a:rPr lang="en-US" b="1" dirty="0" smtClean="0"/>
              <a:t>Learning rate </a:t>
            </a:r>
            <a:r>
              <a:rPr lang="en-US" dirty="0" smtClean="0"/>
              <a:t>defines how large or small steps are to get to minimum</a:t>
            </a:r>
          </a:p>
          <a:p>
            <a:endParaRPr lang="en-US" dirty="0"/>
          </a:p>
          <a:p>
            <a:pPr marL="0" indent="0">
              <a:buNone/>
            </a:pPr>
            <a:endParaRPr lang="en-US" dirty="0" smtClean="0"/>
          </a:p>
        </p:txBody>
      </p:sp>
      <mc:AlternateContent xmlns:mc="http://schemas.openxmlformats.org/markup-compatibility/2006" xmlns:a14="http://schemas.microsoft.com/office/drawing/2010/main">
        <mc:Choice Requires="a14">
          <p:sp>
            <p:nvSpPr>
              <p:cNvPr id="4" name="TextBox 3"/>
              <p:cNvSpPr txBox="1"/>
              <p:nvPr/>
            </p:nvSpPr>
            <p:spPr>
              <a:xfrm>
                <a:off x="9597230" y="2406717"/>
                <a:ext cx="440633" cy="585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𝛿</m:t>
                          </m:r>
                          <m:r>
                            <a:rPr lang="en-US" sz="2000" b="0" i="1" smtClean="0">
                              <a:latin typeface="Cambria Math" panose="02040503050406030204" pitchFamily="18" charset="0"/>
                              <a:ea typeface="Cambria Math" panose="02040503050406030204" pitchFamily="18" charset="0"/>
                            </a:rPr>
                            <m:t>𝐿</m:t>
                          </m:r>
                        </m:num>
                        <m:den>
                          <m:r>
                            <a:rPr lang="en-US" sz="2000" i="1" smtClean="0">
                              <a:latin typeface="Cambria Math" panose="02040503050406030204" pitchFamily="18" charset="0"/>
                              <a:ea typeface="Cambria Math" panose="02040503050406030204" pitchFamily="18" charset="0"/>
                            </a:rPr>
                            <m:t>𝛿</m:t>
                          </m:r>
                          <m:sSup>
                            <m:sSupPr>
                              <m:ctrlPr>
                                <a:rPr lang="en-US" sz="2000" i="1" smtClean="0">
                                  <a:latin typeface="Cambria Math" panose="02040503050406030204" pitchFamily="18" charset="0"/>
                                  <a:ea typeface="Cambria Math" panose="02040503050406030204" pitchFamily="18" charset="0"/>
                                </a:rPr>
                              </m:ctrlPr>
                            </m:sSupPr>
                            <m:e>
                              <m:r>
                                <a:rPr lang="en-US" sz="2000" b="1" i="1" smtClean="0">
                                  <a:latin typeface="Cambria Math" panose="02040503050406030204" pitchFamily="18" charset="0"/>
                                  <a:ea typeface="Cambria Math" panose="02040503050406030204" pitchFamily="18" charset="0"/>
                                </a:rPr>
                                <m:t>𝒂</m:t>
                              </m:r>
                            </m:e>
                            <m:sup>
                              <m:r>
                                <a:rPr lang="en-US" sz="2000" b="0" i="1" smtClean="0">
                                  <a:latin typeface="Cambria Math" panose="02040503050406030204" pitchFamily="18" charset="0"/>
                                  <a:ea typeface="Cambria Math" panose="02040503050406030204" pitchFamily="18" charset="0"/>
                                </a:rPr>
                                <m:t>𝑙</m:t>
                              </m:r>
                            </m:sup>
                          </m:sSup>
                        </m:den>
                      </m:f>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9597230" y="2406717"/>
                <a:ext cx="440633" cy="585097"/>
              </a:xfrm>
              <a:prstGeom prst="rect">
                <a:avLst/>
              </a:prstGeom>
              <a:blipFill rotWithShape="0">
                <a:blip r:embed="rId3"/>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7412" y="4343400"/>
            <a:ext cx="3656012" cy="170918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3012" y="3657600"/>
            <a:ext cx="3962400" cy="2965274"/>
          </a:xfrm>
          <a:prstGeom prst="rect">
            <a:avLst/>
          </a:prstGeom>
        </p:spPr>
      </p:pic>
      <p:sp>
        <p:nvSpPr>
          <p:cNvPr id="11" name="Right Arrow 10"/>
          <p:cNvSpPr/>
          <p:nvPr/>
        </p:nvSpPr>
        <p:spPr>
          <a:xfrm>
            <a:off x="4951412" y="5029200"/>
            <a:ext cx="2133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60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Oceanographic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9412" y="2009398"/>
                <a:ext cx="6095999" cy="4648201"/>
              </a:xfrm>
            </p:spPr>
            <p:txBody>
              <a:bodyPr/>
              <a:lstStyle/>
              <a:p>
                <a:r>
                  <a:rPr lang="en-US" b="1" dirty="0" smtClean="0">
                    <a:solidFill>
                      <a:srgbClr val="FFFF00"/>
                    </a:solidFill>
                  </a:rPr>
                  <a:t>Wave forecasting with Machine Learning</a:t>
                </a:r>
              </a:p>
              <a:p>
                <a:pPr lvl="1"/>
                <a:r>
                  <a:rPr lang="en-US" b="1" dirty="0" smtClean="0">
                    <a:solidFill>
                      <a:srgbClr val="FFFF00"/>
                    </a:solidFill>
                  </a:rPr>
                  <a:t>MLP</a:t>
                </a:r>
                <a:r>
                  <a:rPr lang="en-US" dirty="0" smtClean="0">
                    <a:solidFill>
                      <a:srgbClr val="FFFF00"/>
                    </a:solidFill>
                  </a:rPr>
                  <a:t> </a:t>
                </a:r>
                <a:r>
                  <a:rPr lang="en-US" dirty="0" smtClean="0"/>
                  <a:t>– regression analysis for significant wave height,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𝑠</m:t>
                        </m:r>
                      </m:sub>
                    </m:sSub>
                  </m:oMath>
                </a14:m>
                <a:endParaRPr lang="en-US" dirty="0" smtClean="0"/>
              </a:p>
              <a:p>
                <a:pPr lvl="1"/>
                <a:r>
                  <a:rPr lang="en-US" b="1" dirty="0" smtClean="0">
                    <a:solidFill>
                      <a:srgbClr val="FFFF00"/>
                    </a:solidFill>
                  </a:rPr>
                  <a:t>SVM</a:t>
                </a:r>
                <a:r>
                  <a:rPr lang="en-US" dirty="0" smtClean="0">
                    <a:solidFill>
                      <a:srgbClr val="FFFF00"/>
                    </a:solidFill>
                  </a:rPr>
                  <a:t> </a:t>
                </a:r>
                <a:r>
                  <a:rPr lang="en-US" dirty="0" smtClean="0"/>
                  <a:t>– classification based on characteristic period,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oMath>
                </a14:m>
                <a:endParaRPr lang="en-US" dirty="0" smtClean="0"/>
              </a:p>
              <a:p>
                <a:r>
                  <a:rPr lang="en-US" b="1" dirty="0" smtClean="0"/>
                  <a:t>Training data</a:t>
                </a:r>
                <a:r>
                  <a:rPr lang="en-US" dirty="0" smtClean="0"/>
                  <a:t>:</a:t>
                </a:r>
              </a:p>
              <a:p>
                <a:pPr lvl="1"/>
                <a:r>
                  <a:rPr lang="en-US" b="1" dirty="0" smtClean="0">
                    <a:solidFill>
                      <a:srgbClr val="FF0000"/>
                    </a:solidFill>
                  </a:rPr>
                  <a:t>11,078</a:t>
                </a:r>
                <a:r>
                  <a:rPr lang="en-US" dirty="0" smtClean="0"/>
                  <a:t> iterations of a physics-based wave model (SWAN)</a:t>
                </a:r>
              </a:p>
              <a:p>
                <a:pPr lvl="2"/>
                <a:r>
                  <a:rPr lang="en-US" dirty="0" smtClean="0"/>
                  <a:t>Forced by observed wave/wind conditions &amp; current now-casts</a:t>
                </a:r>
              </a:p>
              <a:p>
                <a:pPr lvl="2"/>
                <a:r>
                  <a:rPr lang="en-US" b="1" dirty="0" smtClean="0"/>
                  <a:t>Model outputs</a:t>
                </a: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𝑠</m:t>
                        </m:r>
                      </m:sub>
                    </m:sSub>
                  </m:oMath>
                </a14:m>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9412" y="2009398"/>
                <a:ext cx="6095999" cy="4648201"/>
              </a:xfrm>
              <a:blipFill rotWithShape="0">
                <a:blip r:embed="rId3"/>
                <a:stretch>
                  <a:fillRect l="-1300" t="-1837" r="-3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542212" y="3962400"/>
                <a:ext cx="4038600" cy="2147191"/>
              </a:xfrm>
              <a:prstGeom prst="rect">
                <a:avLst/>
              </a:prstGeom>
              <a:noFill/>
            </p:spPr>
            <p:txBody>
              <a:bodyPr wrap="square" rtlCol="0">
                <a:spAutoFit/>
              </a:bodyPr>
              <a:lstStyle/>
              <a:p>
                <a:r>
                  <a:rPr lang="en-US" b="1" dirty="0" smtClean="0">
                    <a:solidFill>
                      <a:srgbClr val="FFFF00"/>
                    </a:solidFill>
                  </a:rPr>
                  <a:t>Observations</a:t>
                </a:r>
                <a:r>
                  <a:rPr lang="en-US" dirty="0" smtClean="0"/>
                  <a:t>:</a:t>
                </a:r>
              </a:p>
              <a:p>
                <a:pPr marL="285750" indent="-285750">
                  <a:buFont typeface="Arial" panose="020B0604020202020204" pitchFamily="34" charset="0"/>
                  <a:buChar char="•"/>
                </a:pPr>
                <a:r>
                  <a:rPr lang="en-US" dirty="0" smtClean="0"/>
                  <a:t>Replicated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𝑠</m:t>
                        </m:r>
                      </m:sub>
                    </m:sSub>
                  </m:oMath>
                </a14:m>
                <a:r>
                  <a:rPr lang="en-US" dirty="0" smtClean="0"/>
                  <a:t> with an RMSE </a:t>
                </a:r>
                <a:r>
                  <a:rPr lang="en-US" dirty="0"/>
                  <a:t>of 9 cm </a:t>
                </a:r>
                <a:endParaRPr lang="en-US" dirty="0" smtClean="0"/>
              </a:p>
              <a:p>
                <a:pPr marL="285750" indent="-285750">
                  <a:buFont typeface="Arial" panose="020B0604020202020204" pitchFamily="34" charset="0"/>
                  <a:buChar char="•"/>
                </a:pPr>
                <a:r>
                  <a:rPr lang="en-US" dirty="0"/>
                  <a:t>C</a:t>
                </a:r>
                <a:r>
                  <a:rPr lang="en-US" dirty="0" smtClean="0"/>
                  <a:t>orrectly identified </a:t>
                </a:r>
                <a14:m>
                  <m:oMath xmlns:m="http://schemas.openxmlformats.org/officeDocument/2006/math">
                    <m:r>
                      <a:rPr lang="en-US" b="0" i="1" dirty="0" smtClean="0">
                        <a:latin typeface="Cambria Math" panose="02040503050406030204" pitchFamily="18" charset="0"/>
                      </a:rPr>
                      <m:t>&gt;90%</m:t>
                    </m:r>
                  </m:oMath>
                </a14:m>
                <a:r>
                  <a:rPr lang="en-US" dirty="0"/>
                  <a:t>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oMath>
                </a14:m>
                <a:r>
                  <a:rPr lang="en-US" dirty="0" smtClean="0"/>
                  <a:t> for </a:t>
                </a:r>
                <a:r>
                  <a:rPr lang="en-US" dirty="0"/>
                  <a:t>the test-data </a:t>
                </a:r>
                <a:r>
                  <a:rPr lang="en-US" dirty="0" smtClean="0"/>
                  <a:t>sets</a:t>
                </a:r>
              </a:p>
              <a:p>
                <a:pPr marL="285750" indent="-285750">
                  <a:buFont typeface="Arial" panose="020B0604020202020204" pitchFamily="34" charset="0"/>
                  <a:buChar char="•"/>
                </a:pPr>
                <a:r>
                  <a:rPr lang="en-US" dirty="0" smtClean="0"/>
                  <a:t>Computation time: “</a:t>
                </a:r>
                <a14:m>
                  <m:oMath xmlns:m="http://schemas.openxmlformats.org/officeDocument/2006/math">
                    <m:r>
                      <a:rPr lang="en-US" b="0" i="1" smtClean="0">
                        <a:latin typeface="Cambria Math" panose="02040503050406030204" pitchFamily="18" charset="0"/>
                      </a:rPr>
                      <m:t>&lt;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1000</m:t>
                        </m:r>
                      </m:den>
                    </m:f>
                  </m:oMath>
                </a14:m>
                <a:r>
                  <a:rPr lang="en-US" dirty="0" err="1" smtClean="0"/>
                  <a:t>th</a:t>
                </a:r>
                <a:r>
                  <a:rPr lang="en-US" dirty="0" smtClean="0"/>
                  <a:t>” of the computation time required for forecasting with SWAN</a:t>
                </a: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7542212" y="3962400"/>
                <a:ext cx="4038600" cy="2147191"/>
              </a:xfrm>
              <a:prstGeom prst="rect">
                <a:avLst/>
              </a:prstGeom>
              <a:blipFill rotWithShape="0">
                <a:blip r:embed="rId4"/>
                <a:stretch>
                  <a:fillRect l="-1207" t="-1420" b="-3693"/>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627812" y="2362200"/>
            <a:ext cx="5374162" cy="1185587"/>
          </a:xfrm>
          <a:prstGeom prst="rect">
            <a:avLst/>
          </a:prstGeom>
        </p:spPr>
      </p:pic>
      <p:pic>
        <p:nvPicPr>
          <p:cNvPr id="6" name="Picture 5"/>
          <p:cNvPicPr>
            <a:picLocks noChangeAspect="1"/>
          </p:cNvPicPr>
          <p:nvPr/>
        </p:nvPicPr>
        <p:blipFill>
          <a:blip r:embed="rId6"/>
          <a:stretch>
            <a:fillRect/>
          </a:stretch>
        </p:blipFill>
        <p:spPr>
          <a:xfrm>
            <a:off x="7923212" y="1905000"/>
            <a:ext cx="2452275" cy="404167"/>
          </a:xfrm>
          <a:prstGeom prst="rect">
            <a:avLst/>
          </a:prstGeom>
        </p:spPr>
      </p:pic>
    </p:spTree>
    <p:extLst>
      <p:ext uri="{BB962C8B-B14F-4D97-AF65-F5344CB8AC3E}">
        <p14:creationId xmlns:p14="http://schemas.microsoft.com/office/powerpoint/2010/main" val="65587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MLPs to CNNs:</a:t>
            </a:r>
            <a:endParaRPr lang="en-US" dirty="0"/>
          </a:p>
        </p:txBody>
      </p:sp>
      <p:cxnSp>
        <p:nvCxnSpPr>
          <p:cNvPr id="6" name="Straight Arrow Connector 5"/>
          <p:cNvCxnSpPr>
            <a:stCxn id="10" idx="3"/>
            <a:endCxn id="24" idx="1"/>
          </p:cNvCxnSpPr>
          <p:nvPr/>
        </p:nvCxnSpPr>
        <p:spPr>
          <a:xfrm>
            <a:off x="7013961" y="3106707"/>
            <a:ext cx="1823651" cy="831302"/>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13" idx="3"/>
            <a:endCxn id="24" idx="1"/>
          </p:cNvCxnSpPr>
          <p:nvPr/>
        </p:nvCxnSpPr>
        <p:spPr>
          <a:xfrm>
            <a:off x="7013960" y="3540834"/>
            <a:ext cx="1823652" cy="397175"/>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6" idx="3"/>
            <a:endCxn id="24" idx="1"/>
          </p:cNvCxnSpPr>
          <p:nvPr/>
        </p:nvCxnSpPr>
        <p:spPr>
          <a:xfrm flipV="1">
            <a:off x="7013960" y="3938009"/>
            <a:ext cx="1823652" cy="2855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694874" y="2954307"/>
            <a:ext cx="319087" cy="304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694873" y="3388434"/>
            <a:ext cx="319087" cy="304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694873" y="3814168"/>
            <a:ext cx="319087" cy="304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9412514" y="3873208"/>
            <a:ext cx="604154" cy="0"/>
          </a:xfrm>
          <a:prstGeom prst="straightConnector1">
            <a:avLst/>
          </a:prstGeom>
          <a:ln w="38100">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143058" y="4741751"/>
            <a:ext cx="2007495" cy="369332"/>
          </a:xfrm>
          <a:prstGeom prst="rect">
            <a:avLst/>
          </a:prstGeom>
          <a:noFill/>
        </p:spPr>
        <p:txBody>
          <a:bodyPr wrap="square" rtlCol="0">
            <a:spAutoFit/>
          </a:bodyPr>
          <a:lstStyle/>
          <a:p>
            <a:r>
              <a:rPr lang="en-US" dirty="0" smtClean="0"/>
              <a:t>Hidden Layer 1</a:t>
            </a:r>
            <a:endParaRPr lang="en-US" dirty="0"/>
          </a:p>
        </p:txBody>
      </p:sp>
      <p:sp>
        <p:nvSpPr>
          <p:cNvPr id="23" name="TextBox 22"/>
          <p:cNvSpPr txBox="1"/>
          <p:nvPr/>
        </p:nvSpPr>
        <p:spPr>
          <a:xfrm>
            <a:off x="9968679" y="4741731"/>
            <a:ext cx="2007495" cy="369332"/>
          </a:xfrm>
          <a:prstGeom prst="rect">
            <a:avLst/>
          </a:prstGeom>
          <a:noFill/>
        </p:spPr>
        <p:txBody>
          <a:bodyPr wrap="square" rtlCol="0">
            <a:spAutoFit/>
          </a:bodyPr>
          <a:lstStyle/>
          <a:p>
            <a:r>
              <a:rPr lang="en-US" dirty="0" smtClean="0"/>
              <a:t>Output Layer</a:t>
            </a:r>
            <a:endParaRPr lang="en-US" dirty="0"/>
          </a:p>
        </p:txBody>
      </p:sp>
      <p:sp>
        <p:nvSpPr>
          <p:cNvPr id="24" name="Rectangle 23"/>
          <p:cNvSpPr/>
          <p:nvPr/>
        </p:nvSpPr>
        <p:spPr>
          <a:xfrm>
            <a:off x="8837612" y="3276600"/>
            <a:ext cx="381000" cy="1322818"/>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p:cNvSpPr/>
          <p:nvPr/>
        </p:nvSpPr>
        <p:spPr>
          <a:xfrm>
            <a:off x="10237557" y="3276600"/>
            <a:ext cx="381000" cy="132281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7" name="Straight Arrow Connector 26"/>
          <p:cNvCxnSpPr>
            <a:stCxn id="28" idx="3"/>
            <a:endCxn id="24" idx="1"/>
          </p:cNvCxnSpPr>
          <p:nvPr/>
        </p:nvCxnSpPr>
        <p:spPr>
          <a:xfrm flipV="1">
            <a:off x="7013960" y="3938009"/>
            <a:ext cx="1823652" cy="454293"/>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694873" y="4239902"/>
            <a:ext cx="319087" cy="304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694872" y="4687194"/>
            <a:ext cx="319087" cy="304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p:cNvCxnSpPr>
            <a:stCxn id="42" idx="3"/>
            <a:endCxn id="24" idx="1"/>
          </p:cNvCxnSpPr>
          <p:nvPr/>
        </p:nvCxnSpPr>
        <p:spPr>
          <a:xfrm flipV="1">
            <a:off x="7013959" y="3938009"/>
            <a:ext cx="1823653" cy="901585"/>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3"/>
          <a:stretch>
            <a:fillRect/>
          </a:stretch>
        </p:blipFill>
        <p:spPr>
          <a:xfrm>
            <a:off x="178770" y="2265173"/>
            <a:ext cx="6058901" cy="3596626"/>
          </a:xfrm>
          <a:prstGeom prst="rect">
            <a:avLst/>
          </a:prstGeom>
        </p:spPr>
      </p:pic>
      <p:sp>
        <p:nvSpPr>
          <p:cNvPr id="48" name="TextBox 47"/>
          <p:cNvSpPr txBox="1"/>
          <p:nvPr/>
        </p:nvSpPr>
        <p:spPr>
          <a:xfrm>
            <a:off x="7542212" y="1959932"/>
            <a:ext cx="3935512" cy="707886"/>
          </a:xfrm>
          <a:prstGeom prst="rect">
            <a:avLst/>
          </a:prstGeom>
          <a:noFill/>
        </p:spPr>
        <p:txBody>
          <a:bodyPr wrap="square" rtlCol="0">
            <a:spAutoFit/>
          </a:bodyPr>
          <a:lstStyle/>
          <a:p>
            <a:pPr algn="ctr"/>
            <a:r>
              <a:rPr lang="en-US" sz="2000" b="1" dirty="0" smtClean="0"/>
              <a:t>Depending on the task, an MLP may not be appropriate solution</a:t>
            </a:r>
            <a:endParaRPr lang="en-US" sz="2000" b="1" dirty="0"/>
          </a:p>
        </p:txBody>
      </p:sp>
    </p:spTree>
    <p:extLst>
      <p:ext uri="{BB962C8B-B14F-4D97-AF65-F5344CB8AC3E}">
        <p14:creationId xmlns:p14="http://schemas.microsoft.com/office/powerpoint/2010/main" val="159752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981200"/>
            <a:ext cx="8692399" cy="2819400"/>
          </a:xfrm>
        </p:spPr>
        <p:txBody>
          <a:bodyPr anchor="ctr"/>
          <a:lstStyle/>
          <a:p>
            <a:r>
              <a:rPr lang="en-US" dirty="0" smtClean="0"/>
              <a:t>“Quick” Overview of Bayesian Decision Theory</a:t>
            </a:r>
            <a:endParaRPr lang="en-US" dirty="0"/>
          </a:p>
        </p:txBody>
      </p:sp>
    </p:spTree>
    <p:extLst>
      <p:ext uri="{BB962C8B-B14F-4D97-AF65-F5344CB8AC3E}">
        <p14:creationId xmlns:p14="http://schemas.microsoft.com/office/powerpoint/2010/main" val="119052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Convolutional Neural Networks (CNNs)</a:t>
            </a:r>
            <a:endParaRPr lang="en-US" dirty="0"/>
          </a:p>
        </p:txBody>
      </p:sp>
      <p:sp>
        <p:nvSpPr>
          <p:cNvPr id="5" name="Content Placeholder 4"/>
          <p:cNvSpPr txBox="1">
            <a:spLocks noGrp="1"/>
          </p:cNvSpPr>
          <p:nvPr>
            <p:ph idx="1"/>
          </p:nvPr>
        </p:nvSpPr>
        <p:spPr>
          <a:xfrm>
            <a:off x="1516258" y="2209800"/>
            <a:ext cx="9134391" cy="4114801"/>
          </a:xfrm>
          <a:prstGeom prst="rect">
            <a:avLst/>
          </a:prstGeom>
          <a:noFill/>
        </p:spPr>
        <p:txBody>
          <a:bodyPr wrap="square" rtlCol="0">
            <a:spAutoFit/>
          </a:bodyPr>
          <a:lstStyle/>
          <a:p>
            <a:r>
              <a:rPr lang="en-US" sz="2000" dirty="0" smtClean="0"/>
              <a:t>Designed specifically for 2-dimensional data sets (images)</a:t>
            </a:r>
            <a:endParaRPr lang="en-US" sz="2000" dirty="0"/>
          </a:p>
        </p:txBody>
      </p:sp>
      <p:pic>
        <p:nvPicPr>
          <p:cNvPr id="6" name="Picture 5"/>
          <p:cNvPicPr>
            <a:picLocks noChangeAspect="1"/>
          </p:cNvPicPr>
          <p:nvPr/>
        </p:nvPicPr>
        <p:blipFill>
          <a:blip r:embed="rId3"/>
          <a:stretch>
            <a:fillRect/>
          </a:stretch>
        </p:blipFill>
        <p:spPr>
          <a:xfrm>
            <a:off x="1446212" y="3432829"/>
            <a:ext cx="4355044" cy="2585199"/>
          </a:xfrm>
          <a:prstGeom prst="rect">
            <a:avLst/>
          </a:prstGeom>
        </p:spPr>
      </p:pic>
      <p:grpSp>
        <p:nvGrpSpPr>
          <p:cNvPr id="16" name="Group 15"/>
          <p:cNvGrpSpPr/>
          <p:nvPr/>
        </p:nvGrpSpPr>
        <p:grpSpPr>
          <a:xfrm>
            <a:off x="1437004" y="3432829"/>
            <a:ext cx="609600" cy="609600"/>
            <a:chOff x="4265612" y="4495800"/>
            <a:chExt cx="533400" cy="457200"/>
          </a:xfrm>
        </p:grpSpPr>
        <p:sp>
          <p:nvSpPr>
            <p:cNvPr id="7" name="Rectangle 6"/>
            <p:cNvSpPr/>
            <p:nvPr/>
          </p:nvSpPr>
          <p:spPr>
            <a:xfrm>
              <a:off x="4265612" y="4495800"/>
              <a:ext cx="533400" cy="457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4444210" y="4495800"/>
              <a:ext cx="0" cy="4572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27564" y="4495800"/>
              <a:ext cx="0" cy="4572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4265612" y="4652965"/>
              <a:ext cx="53340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265612" y="4807743"/>
              <a:ext cx="53340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912812" y="2848799"/>
            <a:ext cx="2991909" cy="338554"/>
          </a:xfrm>
          <a:prstGeom prst="rect">
            <a:avLst/>
          </a:prstGeom>
          <a:noFill/>
        </p:spPr>
        <p:txBody>
          <a:bodyPr wrap="none" rtlCol="0">
            <a:spAutoFit/>
          </a:bodyPr>
          <a:lstStyle/>
          <a:p>
            <a:r>
              <a:rPr lang="en-US" sz="1600" b="1" dirty="0" smtClean="0"/>
              <a:t>“kernel”, filter, “receptive field”</a:t>
            </a:r>
            <a:endParaRPr lang="en-US" sz="1600" b="1" dirty="0"/>
          </a:p>
        </p:txBody>
      </p:sp>
      <p:cxnSp>
        <p:nvCxnSpPr>
          <p:cNvPr id="19" name="Straight Arrow Connector 18"/>
          <p:cNvCxnSpPr>
            <a:endCxn id="7" idx="0"/>
          </p:cNvCxnSpPr>
          <p:nvPr/>
        </p:nvCxnSpPr>
        <p:spPr>
          <a:xfrm>
            <a:off x="1741804" y="3187353"/>
            <a:ext cx="0" cy="245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094412" y="3018076"/>
            <a:ext cx="4624792" cy="400110"/>
          </a:xfrm>
          <a:prstGeom prst="rect">
            <a:avLst/>
          </a:prstGeom>
          <a:noFill/>
        </p:spPr>
        <p:txBody>
          <a:bodyPr wrap="none" rtlCol="0">
            <a:spAutoFit/>
          </a:bodyPr>
          <a:lstStyle/>
          <a:p>
            <a:r>
              <a:rPr lang="en-US" sz="2000" b="1" dirty="0" smtClean="0"/>
              <a:t>Example: </a:t>
            </a:r>
            <a:r>
              <a:rPr lang="en-US" sz="2000" dirty="0" smtClean="0"/>
              <a:t>Sobel Kernel for edge detection</a:t>
            </a:r>
            <a:endParaRPr lang="en-US" sz="2000" dirty="0"/>
          </a:p>
        </p:txBody>
      </p:sp>
      <mc:AlternateContent xmlns:mc="http://schemas.openxmlformats.org/markup-compatibility/2006" xmlns:a14="http://schemas.microsoft.com/office/drawing/2010/main">
        <mc:Choice Requires="a14">
          <p:sp>
            <p:nvSpPr>
              <p:cNvPr id="21" name="TextBox 20"/>
              <p:cNvSpPr txBox="1"/>
              <p:nvPr/>
            </p:nvSpPr>
            <p:spPr>
              <a:xfrm>
                <a:off x="7313612" y="3642382"/>
                <a:ext cx="2388987" cy="976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𝐺</m:t>
                          </m:r>
                        </m:e>
                        <m:sub>
                          <m:r>
                            <a:rPr lang="en-US" sz="2400" b="0" i="1" smtClean="0">
                              <a:latin typeface="Cambria Math" panose="02040503050406030204" pitchFamily="18" charset="0"/>
                            </a:rPr>
                            <m:t>𝑥</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1</m:t>
                                </m:r>
                              </m:e>
                              <m:e>
                                <m:r>
                                  <a:rPr lang="en-US" sz="2400" b="0" i="1" smtClean="0">
                                    <a:latin typeface="Cambria Math" panose="02040503050406030204" pitchFamily="18" charset="0"/>
                                  </a:rPr>
                                  <m:t>0</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2</m:t>
                                </m:r>
                              </m:e>
                              <m:e>
                                <m:r>
                                  <a:rPr lang="en-US" sz="2400" b="0" i="1" smtClean="0">
                                    <a:latin typeface="Cambria Math" panose="02040503050406030204" pitchFamily="18" charset="0"/>
                                  </a:rPr>
                                  <m:t>0</m:t>
                                </m:r>
                              </m:e>
                              <m:e>
                                <m:r>
                                  <a:rPr lang="en-US" sz="2400" b="0" i="1" smtClean="0">
                                    <a:latin typeface="Cambria Math" panose="02040503050406030204" pitchFamily="18" charset="0"/>
                                  </a:rPr>
                                  <m:t>−2</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e>
                                <m:r>
                                  <a:rPr lang="en-US" sz="2400" b="0" i="1" smtClean="0">
                                    <a:latin typeface="Cambria Math" panose="02040503050406030204" pitchFamily="18" charset="0"/>
                                  </a:rPr>
                                  <m:t>−1</m:t>
                                </m:r>
                              </m:e>
                            </m:mr>
                          </m:m>
                        </m:e>
                      </m:d>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7313612" y="3642382"/>
                <a:ext cx="2388987" cy="976614"/>
              </a:xfrm>
              <a:prstGeom prst="rect">
                <a:avLst/>
              </a:prstGeom>
              <a:blipFill>
                <a:blip r:embed="rId4"/>
                <a:stretch>
                  <a:fillRect/>
                </a:stretch>
              </a:blipFill>
            </p:spPr>
            <p:txBody>
              <a:bodyPr/>
              <a:lstStyle/>
              <a:p>
                <a:r>
                  <a:rPr lang="en-US">
                    <a:noFill/>
                  </a:rPr>
                  <a:t> </a:t>
                </a:r>
              </a:p>
            </p:txBody>
          </p:sp>
        </mc:Fallback>
      </mc:AlternateContent>
      <p:pic>
        <p:nvPicPr>
          <p:cNvPr id="28" name="Picture 27"/>
          <p:cNvPicPr>
            <a:picLocks noChangeAspect="1"/>
          </p:cNvPicPr>
          <p:nvPr/>
        </p:nvPicPr>
        <p:blipFill>
          <a:blip r:embed="rId5"/>
          <a:stretch>
            <a:fillRect/>
          </a:stretch>
        </p:blipFill>
        <p:spPr>
          <a:xfrm>
            <a:off x="164703" y="2878406"/>
            <a:ext cx="5763690" cy="3421386"/>
          </a:xfrm>
          <a:prstGeom prst="rect">
            <a:avLst/>
          </a:prstGeom>
        </p:spPr>
      </p:pic>
    </p:spTree>
    <p:extLst>
      <p:ext uri="{BB962C8B-B14F-4D97-AF65-F5344CB8AC3E}">
        <p14:creationId xmlns:p14="http://schemas.microsoft.com/office/powerpoint/2010/main" val="166623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25111E-6 2.59259E-6 L 0.30711 0.00115 " pathEditMode="relative" rAng="0" ptsTypes="AA">
                                      <p:cBhvr>
                                        <p:cTn id="6" dur="5000" fill="hold"/>
                                        <p:tgtEl>
                                          <p:spTgt spid="16"/>
                                        </p:tgtEl>
                                        <p:attrNameLst>
                                          <p:attrName>ppt_x</p:attrName>
                                          <p:attrName>ppt_y</p:attrName>
                                        </p:attrNameLst>
                                      </p:cBhvr>
                                      <p:rCtr x="15356" y="46"/>
                                    </p:animMotion>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barn(inVertical)">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p:cNvPicPr>
            <a:picLocks noChangeAspect="1"/>
          </p:cNvPicPr>
          <p:nvPr/>
        </p:nvPicPr>
        <p:blipFill rotWithShape="1">
          <a:blip r:embed="rId3">
            <a:extLst/>
          </a:blip>
          <a:srcRect l="31495"/>
          <a:stretch/>
        </p:blipFill>
        <p:spPr>
          <a:xfrm>
            <a:off x="9050316" y="2862074"/>
            <a:ext cx="2887316" cy="2501903"/>
          </a:xfrm>
          <a:prstGeom prst="rect">
            <a:avLst/>
          </a:prstGeom>
        </p:spPr>
      </p:pic>
      <p:pic>
        <p:nvPicPr>
          <p:cNvPr id="88" name="Picture 87"/>
          <p:cNvPicPr>
            <a:picLocks noChangeAspect="1"/>
          </p:cNvPicPr>
          <p:nvPr/>
        </p:nvPicPr>
        <p:blipFill rotWithShape="1">
          <a:blip r:embed="rId4">
            <a:extLst/>
          </a:blip>
          <a:srcRect l="31495"/>
          <a:stretch/>
        </p:blipFill>
        <p:spPr>
          <a:xfrm>
            <a:off x="8736664" y="3127102"/>
            <a:ext cx="2887316" cy="2501903"/>
          </a:xfrm>
          <a:prstGeom prst="rect">
            <a:avLst/>
          </a:prstGeom>
        </p:spPr>
      </p:pic>
      <p:sp>
        <p:nvSpPr>
          <p:cNvPr id="2" name="Title 1"/>
          <p:cNvSpPr>
            <a:spLocks noGrp="1"/>
          </p:cNvSpPr>
          <p:nvPr>
            <p:ph type="title"/>
          </p:nvPr>
        </p:nvSpPr>
        <p:spPr/>
        <p:txBody>
          <a:bodyPr/>
          <a:lstStyle/>
          <a:p>
            <a:r>
              <a:rPr lang="en-US" dirty="0" smtClean="0"/>
              <a:t>Convolutional Neural Networks (CNNs)</a:t>
            </a:r>
            <a:endParaRPr lang="en-US" dirty="0"/>
          </a:p>
        </p:txBody>
      </p:sp>
      <p:pic>
        <p:nvPicPr>
          <p:cNvPr id="6" name="Picture 5"/>
          <p:cNvPicPr>
            <a:picLocks noChangeAspect="1"/>
          </p:cNvPicPr>
          <p:nvPr/>
        </p:nvPicPr>
        <p:blipFill rotWithShape="1">
          <a:blip r:embed="rId5"/>
          <a:srcRect l="31495"/>
          <a:stretch/>
        </p:blipFill>
        <p:spPr>
          <a:xfrm>
            <a:off x="723596" y="3464495"/>
            <a:ext cx="2887316" cy="2501903"/>
          </a:xfrm>
          <a:prstGeom prst="rect">
            <a:avLst/>
          </a:prstGeom>
        </p:spPr>
      </p:pic>
      <p:sp>
        <p:nvSpPr>
          <p:cNvPr id="4" name="TextBox 3"/>
          <p:cNvSpPr txBox="1"/>
          <p:nvPr/>
        </p:nvSpPr>
        <p:spPr>
          <a:xfrm>
            <a:off x="1496016" y="2063667"/>
            <a:ext cx="6122396" cy="707886"/>
          </a:xfrm>
          <a:prstGeom prst="rect">
            <a:avLst/>
          </a:prstGeom>
          <a:noFill/>
        </p:spPr>
        <p:txBody>
          <a:bodyPr wrap="square" rtlCol="0">
            <a:spAutoFit/>
          </a:bodyPr>
          <a:lstStyle/>
          <a:p>
            <a:r>
              <a:rPr lang="en-US" sz="2000" b="1" dirty="0" smtClean="0">
                <a:solidFill>
                  <a:srgbClr val="FFFF00"/>
                </a:solidFill>
              </a:rPr>
              <a:t>No feature development required</a:t>
            </a:r>
          </a:p>
          <a:p>
            <a:r>
              <a:rPr lang="en-US" sz="2000" dirty="0" smtClean="0"/>
              <a:t>Each convolutional layer generates </a:t>
            </a:r>
            <a:r>
              <a:rPr lang="en-US" sz="2000" b="1" dirty="0" smtClean="0"/>
              <a:t>feature maps</a:t>
            </a:r>
            <a:endParaRPr lang="en-US" sz="2000" dirty="0"/>
          </a:p>
        </p:txBody>
      </p:sp>
      <p:sp>
        <p:nvSpPr>
          <p:cNvPr id="28" name="Rectangle 27"/>
          <p:cNvSpPr/>
          <p:nvPr/>
        </p:nvSpPr>
        <p:spPr>
          <a:xfrm>
            <a:off x="4954588" y="3583168"/>
            <a:ext cx="2133600" cy="1752600"/>
          </a:xfrm>
          <a:prstGeom prst="rect">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800600" y="3771010"/>
            <a:ext cx="2133600" cy="1752600"/>
          </a:xfrm>
          <a:prstGeom prst="rect">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646612" y="3973029"/>
            <a:ext cx="2133600" cy="1752600"/>
          </a:xfrm>
          <a:prstGeom prst="rect">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954588" y="5840868"/>
            <a:ext cx="1600200" cy="646331"/>
          </a:xfrm>
          <a:prstGeom prst="rect">
            <a:avLst/>
          </a:prstGeom>
          <a:noFill/>
        </p:spPr>
        <p:txBody>
          <a:bodyPr wrap="square" rtlCol="0">
            <a:spAutoFit/>
          </a:bodyPr>
          <a:lstStyle/>
          <a:p>
            <a:pPr algn="ctr"/>
            <a:r>
              <a:rPr lang="en-US" dirty="0" smtClean="0"/>
              <a:t>Convolutional Layer 1</a:t>
            </a:r>
            <a:endParaRPr lang="en-US" dirty="0"/>
          </a:p>
        </p:txBody>
      </p:sp>
      <p:grpSp>
        <p:nvGrpSpPr>
          <p:cNvPr id="31" name="Group 30"/>
          <p:cNvGrpSpPr/>
          <p:nvPr/>
        </p:nvGrpSpPr>
        <p:grpSpPr>
          <a:xfrm>
            <a:off x="727767" y="3489253"/>
            <a:ext cx="447144" cy="457199"/>
            <a:chOff x="4265612" y="4495800"/>
            <a:chExt cx="533400" cy="457200"/>
          </a:xfrm>
        </p:grpSpPr>
        <p:sp>
          <p:nvSpPr>
            <p:cNvPr id="32" name="Rectangle 31"/>
            <p:cNvSpPr/>
            <p:nvPr/>
          </p:nvSpPr>
          <p:spPr>
            <a:xfrm>
              <a:off x="4265612" y="4495800"/>
              <a:ext cx="533400" cy="457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4444210" y="4495800"/>
              <a:ext cx="0" cy="4572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627564" y="4495800"/>
              <a:ext cx="0" cy="4572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4265612" y="4652965"/>
              <a:ext cx="53340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4265612" y="4807743"/>
              <a:ext cx="53340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14" name="Oval 13"/>
          <p:cNvSpPr/>
          <p:nvPr/>
        </p:nvSpPr>
        <p:spPr>
          <a:xfrm>
            <a:off x="5957344" y="4123659"/>
            <a:ext cx="228600" cy="20201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333052" y="4123659"/>
            <a:ext cx="228600" cy="20201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957344" y="4490483"/>
            <a:ext cx="228600" cy="20201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333052" y="4490483"/>
            <a:ext cx="228600" cy="20201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957344" y="4846674"/>
            <a:ext cx="228600" cy="20201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33052" y="4846674"/>
            <a:ext cx="228600" cy="20201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797080" y="4123659"/>
            <a:ext cx="228600" cy="2020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5172788" y="4123659"/>
            <a:ext cx="228600" cy="2020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5548496" y="4113026"/>
            <a:ext cx="228600" cy="2020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797080" y="4490483"/>
            <a:ext cx="228600" cy="2020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5172788" y="4490483"/>
            <a:ext cx="228600" cy="2020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5548496" y="4479850"/>
            <a:ext cx="228600" cy="2020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797080" y="4846674"/>
            <a:ext cx="228600" cy="2020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172788" y="4846674"/>
            <a:ext cx="228600" cy="2020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548496" y="4836041"/>
            <a:ext cx="228600" cy="20201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957344" y="5236530"/>
            <a:ext cx="228600" cy="20201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333052" y="5236530"/>
            <a:ext cx="228600" cy="20201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4797080" y="5236530"/>
            <a:ext cx="228600" cy="20201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72788" y="5236530"/>
            <a:ext cx="228600" cy="20201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548496" y="5225897"/>
            <a:ext cx="228600" cy="20201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p:cNvCxnSpPr>
            <a:stCxn id="62" idx="0"/>
            <a:endCxn id="45" idx="5"/>
          </p:cNvCxnSpPr>
          <p:nvPr/>
        </p:nvCxnSpPr>
        <p:spPr>
          <a:xfrm flipH="1" flipV="1">
            <a:off x="6528174" y="5019108"/>
            <a:ext cx="799028" cy="8456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521863" y="5864712"/>
            <a:ext cx="1610677" cy="923330"/>
          </a:xfrm>
          <a:prstGeom prst="rect">
            <a:avLst/>
          </a:prstGeom>
          <a:noFill/>
        </p:spPr>
        <p:txBody>
          <a:bodyPr wrap="square" rtlCol="0">
            <a:spAutoFit/>
          </a:bodyPr>
          <a:lstStyle/>
          <a:p>
            <a:pPr algn="ctr"/>
            <a:r>
              <a:rPr lang="en-US" b="1" dirty="0" smtClean="0"/>
              <a:t>Neurons</a:t>
            </a:r>
          </a:p>
          <a:p>
            <a:pPr algn="ctr"/>
            <a:r>
              <a:rPr lang="en-US" dirty="0" smtClean="0"/>
              <a:t>(with Weights and Biases)</a:t>
            </a:r>
            <a:endParaRPr lang="en-US" dirty="0"/>
          </a:p>
        </p:txBody>
      </p:sp>
      <p:grpSp>
        <p:nvGrpSpPr>
          <p:cNvPr id="64" name="Group 63"/>
          <p:cNvGrpSpPr/>
          <p:nvPr/>
        </p:nvGrpSpPr>
        <p:grpSpPr>
          <a:xfrm>
            <a:off x="4671238" y="3994299"/>
            <a:ext cx="1173590" cy="1116359"/>
            <a:chOff x="4265612" y="4495800"/>
            <a:chExt cx="533400" cy="457200"/>
          </a:xfrm>
        </p:grpSpPr>
        <p:sp>
          <p:nvSpPr>
            <p:cNvPr id="65" name="Rectangle 64"/>
            <p:cNvSpPr/>
            <p:nvPr/>
          </p:nvSpPr>
          <p:spPr>
            <a:xfrm>
              <a:off x="4265612" y="4495800"/>
              <a:ext cx="533400" cy="457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p:nvPr/>
          </p:nvCxnSpPr>
          <p:spPr>
            <a:xfrm>
              <a:off x="4444210" y="4495800"/>
              <a:ext cx="0" cy="4572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627564" y="4495800"/>
              <a:ext cx="0" cy="4572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4265612" y="4652965"/>
              <a:ext cx="53340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4265612" y="4807743"/>
              <a:ext cx="53340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cxnSp>
        <p:nvCxnSpPr>
          <p:cNvPr id="71" name="Straight Connector 70"/>
          <p:cNvCxnSpPr/>
          <p:nvPr/>
        </p:nvCxnSpPr>
        <p:spPr>
          <a:xfrm flipH="1" flipV="1">
            <a:off x="1220960" y="3489254"/>
            <a:ext cx="3466010" cy="505045"/>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flipV="1">
            <a:off x="723596" y="3971210"/>
            <a:ext cx="3947642" cy="113944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77" name="Right Arrow 76"/>
          <p:cNvSpPr/>
          <p:nvPr/>
        </p:nvSpPr>
        <p:spPr>
          <a:xfrm>
            <a:off x="7393549" y="4325678"/>
            <a:ext cx="762000" cy="520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p:cNvPicPr>
            <a:picLocks noChangeAspect="1"/>
          </p:cNvPicPr>
          <p:nvPr/>
        </p:nvPicPr>
        <p:blipFill rotWithShape="1">
          <a:blip r:embed="rId6">
            <a:extLst/>
          </a:blip>
          <a:srcRect l="31495"/>
          <a:stretch/>
        </p:blipFill>
        <p:spPr>
          <a:xfrm>
            <a:off x="8456612" y="3429000"/>
            <a:ext cx="2887316" cy="2501903"/>
          </a:xfrm>
          <a:prstGeom prst="rect">
            <a:avLst/>
          </a:prstGeom>
        </p:spPr>
      </p:pic>
      <p:cxnSp>
        <p:nvCxnSpPr>
          <p:cNvPr id="82" name="Straight Arrow Connector 81"/>
          <p:cNvCxnSpPr>
            <a:stCxn id="62" idx="0"/>
            <a:endCxn id="57" idx="5"/>
          </p:cNvCxnSpPr>
          <p:nvPr/>
        </p:nvCxnSpPr>
        <p:spPr>
          <a:xfrm flipH="1" flipV="1">
            <a:off x="6528174" y="5408964"/>
            <a:ext cx="799028" cy="4557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530342" y="3182097"/>
            <a:ext cx="880369" cy="369332"/>
          </a:xfrm>
          <a:prstGeom prst="rect">
            <a:avLst/>
          </a:prstGeom>
          <a:noFill/>
        </p:spPr>
        <p:txBody>
          <a:bodyPr wrap="none" rtlCol="0">
            <a:spAutoFit/>
          </a:bodyPr>
          <a:lstStyle/>
          <a:p>
            <a:r>
              <a:rPr lang="en-US" dirty="0" smtClean="0"/>
              <a:t>3 filters</a:t>
            </a:r>
            <a:endParaRPr lang="en-US" dirty="0"/>
          </a:p>
        </p:txBody>
      </p:sp>
      <p:sp>
        <p:nvSpPr>
          <p:cNvPr id="91" name="TextBox 90"/>
          <p:cNvSpPr txBox="1"/>
          <p:nvPr/>
        </p:nvSpPr>
        <p:spPr>
          <a:xfrm>
            <a:off x="9586394" y="2402221"/>
            <a:ext cx="1596912" cy="369332"/>
          </a:xfrm>
          <a:prstGeom prst="rect">
            <a:avLst/>
          </a:prstGeom>
          <a:noFill/>
        </p:spPr>
        <p:txBody>
          <a:bodyPr wrap="none" rtlCol="0">
            <a:spAutoFit/>
          </a:bodyPr>
          <a:lstStyle/>
          <a:p>
            <a:r>
              <a:rPr lang="en-US" dirty="0" smtClean="0"/>
              <a:t>3 feature maps</a:t>
            </a:r>
            <a:endParaRPr lang="en-US" dirty="0"/>
          </a:p>
        </p:txBody>
      </p:sp>
    </p:spTree>
    <p:extLst>
      <p:ext uri="{BB962C8B-B14F-4D97-AF65-F5344CB8AC3E}">
        <p14:creationId xmlns:p14="http://schemas.microsoft.com/office/powerpoint/2010/main" val="298950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Convolutional Neural Networks (CNNs)</a:t>
            </a:r>
            <a:endParaRPr lang="en-US" dirty="0"/>
          </a:p>
        </p:txBody>
      </p:sp>
      <p:sp>
        <p:nvSpPr>
          <p:cNvPr id="4" name="TextBox 3"/>
          <p:cNvSpPr txBox="1"/>
          <p:nvPr/>
        </p:nvSpPr>
        <p:spPr>
          <a:xfrm>
            <a:off x="799234" y="2172133"/>
            <a:ext cx="6122396" cy="400110"/>
          </a:xfrm>
          <a:prstGeom prst="rect">
            <a:avLst/>
          </a:prstGeom>
          <a:noFill/>
        </p:spPr>
        <p:txBody>
          <a:bodyPr wrap="square" rtlCol="0">
            <a:spAutoFit/>
          </a:bodyPr>
          <a:lstStyle/>
          <a:p>
            <a:r>
              <a:rPr lang="en-US" sz="2000" b="1" dirty="0" smtClean="0">
                <a:solidFill>
                  <a:srgbClr val="FFFF00"/>
                </a:solidFill>
              </a:rPr>
              <a:t>Each layer learns increasingly complex features</a:t>
            </a:r>
            <a:endParaRPr lang="en-US" sz="2000" b="1" dirty="0">
              <a:solidFill>
                <a:srgbClr val="FFFF00"/>
              </a:solidFill>
            </a:endParaRPr>
          </a:p>
        </p:txBody>
      </p:sp>
      <p:pic>
        <p:nvPicPr>
          <p:cNvPr id="5" name="Picture 4"/>
          <p:cNvPicPr>
            <a:picLocks noChangeAspect="1"/>
          </p:cNvPicPr>
          <p:nvPr/>
        </p:nvPicPr>
        <p:blipFill rotWithShape="1">
          <a:blip r:embed="rId3">
            <a:extLst/>
          </a:blip>
          <a:srcRect l="31495"/>
          <a:stretch/>
        </p:blipFill>
        <p:spPr>
          <a:xfrm>
            <a:off x="973116" y="3263050"/>
            <a:ext cx="2887316" cy="2501903"/>
          </a:xfrm>
          <a:prstGeom prst="rect">
            <a:avLst/>
          </a:prstGeom>
        </p:spPr>
      </p:pic>
      <p:pic>
        <p:nvPicPr>
          <p:cNvPr id="6" name="Picture 5"/>
          <p:cNvPicPr>
            <a:picLocks noChangeAspect="1"/>
          </p:cNvPicPr>
          <p:nvPr/>
        </p:nvPicPr>
        <p:blipFill rotWithShape="1">
          <a:blip r:embed="rId4">
            <a:extLst/>
          </a:blip>
          <a:srcRect l="31495"/>
          <a:stretch/>
        </p:blipFill>
        <p:spPr>
          <a:xfrm>
            <a:off x="659464" y="3528078"/>
            <a:ext cx="2887316" cy="2501903"/>
          </a:xfrm>
          <a:prstGeom prst="rect">
            <a:avLst/>
          </a:prstGeom>
        </p:spPr>
      </p:pic>
      <p:pic>
        <p:nvPicPr>
          <p:cNvPr id="7" name="Picture 6"/>
          <p:cNvPicPr>
            <a:picLocks noChangeAspect="1"/>
          </p:cNvPicPr>
          <p:nvPr/>
        </p:nvPicPr>
        <p:blipFill rotWithShape="1">
          <a:blip r:embed="rId5">
            <a:extLst/>
          </a:blip>
          <a:srcRect l="31495"/>
          <a:stretch/>
        </p:blipFill>
        <p:spPr>
          <a:xfrm>
            <a:off x="379412" y="3829976"/>
            <a:ext cx="2887316" cy="2501903"/>
          </a:xfrm>
          <a:prstGeom prst="rect">
            <a:avLst/>
          </a:prstGeom>
        </p:spPr>
      </p:pic>
      <p:sp>
        <p:nvSpPr>
          <p:cNvPr id="8" name="TextBox 7"/>
          <p:cNvSpPr txBox="1"/>
          <p:nvPr/>
        </p:nvSpPr>
        <p:spPr>
          <a:xfrm>
            <a:off x="1509194" y="2803197"/>
            <a:ext cx="1696747" cy="369332"/>
          </a:xfrm>
          <a:prstGeom prst="rect">
            <a:avLst/>
          </a:prstGeom>
          <a:noFill/>
        </p:spPr>
        <p:txBody>
          <a:bodyPr wrap="none" rtlCol="0">
            <a:spAutoFit/>
          </a:bodyPr>
          <a:lstStyle/>
          <a:p>
            <a:r>
              <a:rPr lang="en-US" dirty="0" smtClean="0"/>
              <a:t>Previous output</a:t>
            </a:r>
            <a:endParaRPr lang="en-US" dirty="0"/>
          </a:p>
        </p:txBody>
      </p:sp>
      <p:sp>
        <p:nvSpPr>
          <p:cNvPr id="9" name="Rectangle 8"/>
          <p:cNvSpPr/>
          <p:nvPr/>
        </p:nvSpPr>
        <p:spPr>
          <a:xfrm>
            <a:off x="4647551" y="3044393"/>
            <a:ext cx="1676400" cy="437314"/>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Downsampling</a:t>
            </a:r>
            <a:endParaRPr lang="en-US" dirty="0"/>
          </a:p>
        </p:txBody>
      </p:sp>
      <p:sp>
        <p:nvSpPr>
          <p:cNvPr id="10" name="Right Arrow 9"/>
          <p:cNvSpPr/>
          <p:nvPr/>
        </p:nvSpPr>
        <p:spPr>
          <a:xfrm>
            <a:off x="4037457" y="3130536"/>
            <a:ext cx="381000" cy="265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6551167" y="3130536"/>
            <a:ext cx="381000" cy="265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p:cNvGrpSpPr/>
          <p:nvPr/>
        </p:nvGrpSpPr>
        <p:grpSpPr>
          <a:xfrm>
            <a:off x="7055707" y="1922055"/>
            <a:ext cx="2615065" cy="2294553"/>
            <a:chOff x="7107159" y="2351963"/>
            <a:chExt cx="2615065" cy="2294553"/>
          </a:xfrm>
        </p:grpSpPr>
        <p:pic>
          <p:nvPicPr>
            <p:cNvPr id="12" name="Picture 11"/>
            <p:cNvPicPr>
              <a:picLocks noChangeAspect="1"/>
            </p:cNvPicPr>
            <p:nvPr/>
          </p:nvPicPr>
          <p:blipFill rotWithShape="1">
            <a:blip r:embed="rId3">
              <a:extLst/>
            </a:blip>
            <a:srcRect l="31495"/>
            <a:stretch/>
          </p:blipFill>
          <p:spPr>
            <a:xfrm>
              <a:off x="7700862" y="2351963"/>
              <a:ext cx="2021362" cy="1751541"/>
            </a:xfrm>
            <a:prstGeom prst="rect">
              <a:avLst/>
            </a:prstGeom>
          </p:spPr>
        </p:pic>
        <p:pic>
          <p:nvPicPr>
            <p:cNvPr id="13" name="Picture 12"/>
            <p:cNvPicPr>
              <a:picLocks noChangeAspect="1"/>
            </p:cNvPicPr>
            <p:nvPr/>
          </p:nvPicPr>
          <p:blipFill rotWithShape="1">
            <a:blip r:embed="rId4">
              <a:extLst/>
            </a:blip>
            <a:srcRect l="31495"/>
            <a:stretch/>
          </p:blipFill>
          <p:spPr>
            <a:xfrm>
              <a:off x="7387210" y="2616991"/>
              <a:ext cx="2021362" cy="1751541"/>
            </a:xfrm>
            <a:prstGeom prst="rect">
              <a:avLst/>
            </a:prstGeom>
          </p:spPr>
        </p:pic>
        <p:pic>
          <p:nvPicPr>
            <p:cNvPr id="14" name="Picture 13"/>
            <p:cNvPicPr>
              <a:picLocks noChangeAspect="1"/>
            </p:cNvPicPr>
            <p:nvPr/>
          </p:nvPicPr>
          <p:blipFill rotWithShape="1">
            <a:blip r:embed="rId5">
              <a:extLst/>
            </a:blip>
            <a:srcRect l="31495"/>
            <a:stretch/>
          </p:blipFill>
          <p:spPr>
            <a:xfrm>
              <a:off x="7107159" y="2911717"/>
              <a:ext cx="2002028" cy="1734799"/>
            </a:xfrm>
            <a:prstGeom prst="rect">
              <a:avLst/>
            </a:prstGeom>
          </p:spPr>
        </p:pic>
      </p:grpSp>
      <p:sp>
        <p:nvSpPr>
          <p:cNvPr id="19" name="TextBox 18"/>
          <p:cNvSpPr txBox="1"/>
          <p:nvPr/>
        </p:nvSpPr>
        <p:spPr>
          <a:xfrm>
            <a:off x="4647551" y="5441787"/>
            <a:ext cx="1600200" cy="646331"/>
          </a:xfrm>
          <a:prstGeom prst="rect">
            <a:avLst/>
          </a:prstGeom>
          <a:noFill/>
        </p:spPr>
        <p:txBody>
          <a:bodyPr wrap="square" rtlCol="0">
            <a:spAutoFit/>
          </a:bodyPr>
          <a:lstStyle/>
          <a:p>
            <a:pPr algn="ctr"/>
            <a:r>
              <a:rPr lang="en-US" dirty="0" smtClean="0"/>
              <a:t>Convolutional Layer 2</a:t>
            </a:r>
            <a:endParaRPr lang="en-US" dirty="0"/>
          </a:p>
        </p:txBody>
      </p:sp>
      <p:sp>
        <p:nvSpPr>
          <p:cNvPr id="54" name="Down Arrow 53"/>
          <p:cNvSpPr/>
          <p:nvPr/>
        </p:nvSpPr>
        <p:spPr>
          <a:xfrm>
            <a:off x="7236863" y="4281698"/>
            <a:ext cx="273615" cy="4485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a:off x="8502138" y="5535579"/>
            <a:ext cx="381000" cy="265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9513277" y="4978462"/>
            <a:ext cx="1503501" cy="1160855"/>
            <a:chOff x="9579167" y="4717776"/>
            <a:chExt cx="1503501" cy="1160855"/>
          </a:xfrm>
        </p:grpSpPr>
        <p:pic>
          <p:nvPicPr>
            <p:cNvPr id="57" name="Picture 56"/>
            <p:cNvPicPr>
              <a:picLocks noChangeAspect="1"/>
            </p:cNvPicPr>
            <p:nvPr/>
          </p:nvPicPr>
          <p:blipFill rotWithShape="1">
            <a:blip r:embed="rId3">
              <a:extLst/>
            </a:blip>
            <a:srcRect l="73400" t="66239"/>
            <a:stretch/>
          </p:blipFill>
          <p:spPr>
            <a:xfrm>
              <a:off x="9961548" y="4717776"/>
              <a:ext cx="1121120" cy="844672"/>
            </a:xfrm>
            <a:prstGeom prst="rect">
              <a:avLst/>
            </a:prstGeom>
          </p:spPr>
        </p:pic>
        <p:pic>
          <p:nvPicPr>
            <p:cNvPr id="58" name="Picture 57"/>
            <p:cNvPicPr>
              <a:picLocks noChangeAspect="1"/>
            </p:cNvPicPr>
            <p:nvPr/>
          </p:nvPicPr>
          <p:blipFill rotWithShape="1">
            <a:blip r:embed="rId4">
              <a:extLst/>
            </a:blip>
            <a:srcRect l="72656" t="65523"/>
            <a:stretch/>
          </p:blipFill>
          <p:spPr>
            <a:xfrm>
              <a:off x="9784026" y="4862879"/>
              <a:ext cx="1152467" cy="862584"/>
            </a:xfrm>
            <a:prstGeom prst="rect">
              <a:avLst/>
            </a:prstGeom>
          </p:spPr>
        </p:pic>
        <p:pic>
          <p:nvPicPr>
            <p:cNvPr id="59" name="Picture 58"/>
            <p:cNvPicPr>
              <a:picLocks noChangeAspect="1"/>
            </p:cNvPicPr>
            <p:nvPr/>
          </p:nvPicPr>
          <p:blipFill rotWithShape="1">
            <a:blip r:embed="rId5">
              <a:extLst/>
            </a:blip>
            <a:srcRect l="71254" t="65756"/>
            <a:stretch/>
          </p:blipFill>
          <p:spPr>
            <a:xfrm>
              <a:off x="9579167" y="5021885"/>
              <a:ext cx="1211538" cy="856746"/>
            </a:xfrm>
            <a:prstGeom prst="rect">
              <a:avLst/>
            </a:prstGeom>
          </p:spPr>
        </p:pic>
      </p:grpSp>
      <p:grpSp>
        <p:nvGrpSpPr>
          <p:cNvPr id="64" name="Group 63"/>
          <p:cNvGrpSpPr/>
          <p:nvPr/>
        </p:nvGrpSpPr>
        <p:grpSpPr>
          <a:xfrm>
            <a:off x="6170037" y="4883107"/>
            <a:ext cx="2133652" cy="1769812"/>
            <a:chOff x="6088122" y="4988464"/>
            <a:chExt cx="2133652" cy="1769812"/>
          </a:xfrm>
        </p:grpSpPr>
        <p:sp>
          <p:nvSpPr>
            <p:cNvPr id="16" name="Rectangle 15"/>
            <p:cNvSpPr/>
            <p:nvPr/>
          </p:nvSpPr>
          <p:spPr>
            <a:xfrm>
              <a:off x="6515810" y="4988464"/>
              <a:ext cx="1705964" cy="1401328"/>
            </a:xfrm>
            <a:prstGeom prst="rect">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422855" y="5062013"/>
              <a:ext cx="1705964" cy="1401328"/>
            </a:xfrm>
            <a:prstGeom prst="rect">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338288" y="5140112"/>
              <a:ext cx="1705964" cy="1401328"/>
            </a:xfrm>
            <a:prstGeom prst="rect">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6265644" y="5205300"/>
              <a:ext cx="1705964" cy="1401328"/>
            </a:xfrm>
            <a:prstGeom prst="rect">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6172689" y="5278849"/>
              <a:ext cx="1705964" cy="1401328"/>
            </a:xfrm>
            <a:prstGeom prst="rect">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6088122" y="5356948"/>
              <a:ext cx="1705964" cy="1401328"/>
            </a:xfrm>
            <a:prstGeom prst="rect">
              <a:avLst/>
            </a:prstGeom>
            <a:solidFill>
              <a:schemeClr val="bg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9027371" y="5412751"/>
            <a:ext cx="1503501" cy="1160855"/>
            <a:chOff x="9579167" y="4717776"/>
            <a:chExt cx="1503501" cy="1160855"/>
          </a:xfrm>
        </p:grpSpPr>
        <p:pic>
          <p:nvPicPr>
            <p:cNvPr id="66" name="Picture 65"/>
            <p:cNvPicPr>
              <a:picLocks noChangeAspect="1"/>
            </p:cNvPicPr>
            <p:nvPr/>
          </p:nvPicPr>
          <p:blipFill rotWithShape="1">
            <a:blip r:embed="rId3">
              <a:extLst/>
            </a:blip>
            <a:srcRect l="73400" t="66239"/>
            <a:stretch/>
          </p:blipFill>
          <p:spPr>
            <a:xfrm>
              <a:off x="9961548" y="4717776"/>
              <a:ext cx="1121120" cy="844672"/>
            </a:xfrm>
            <a:prstGeom prst="rect">
              <a:avLst/>
            </a:prstGeom>
          </p:spPr>
        </p:pic>
        <p:pic>
          <p:nvPicPr>
            <p:cNvPr id="67" name="Picture 66"/>
            <p:cNvPicPr>
              <a:picLocks noChangeAspect="1"/>
            </p:cNvPicPr>
            <p:nvPr/>
          </p:nvPicPr>
          <p:blipFill rotWithShape="1">
            <a:blip r:embed="rId4">
              <a:extLst/>
            </a:blip>
            <a:srcRect l="72656" t="65523"/>
            <a:stretch/>
          </p:blipFill>
          <p:spPr>
            <a:xfrm>
              <a:off x="9784026" y="4862879"/>
              <a:ext cx="1152467" cy="862584"/>
            </a:xfrm>
            <a:prstGeom prst="rect">
              <a:avLst/>
            </a:prstGeom>
          </p:spPr>
        </p:pic>
        <p:pic>
          <p:nvPicPr>
            <p:cNvPr id="68" name="Picture 67"/>
            <p:cNvPicPr>
              <a:picLocks noChangeAspect="1"/>
            </p:cNvPicPr>
            <p:nvPr/>
          </p:nvPicPr>
          <p:blipFill rotWithShape="1">
            <a:blip r:embed="rId5">
              <a:extLst/>
            </a:blip>
            <a:srcRect l="71254" t="65756"/>
            <a:stretch/>
          </p:blipFill>
          <p:spPr>
            <a:xfrm>
              <a:off x="9579167" y="5021885"/>
              <a:ext cx="1211538" cy="856746"/>
            </a:xfrm>
            <a:prstGeom prst="rect">
              <a:avLst/>
            </a:prstGeom>
          </p:spPr>
        </p:pic>
      </p:grpSp>
    </p:spTree>
    <p:extLst>
      <p:ext uri="{BB962C8B-B14F-4D97-AF65-F5344CB8AC3E}">
        <p14:creationId xmlns:p14="http://schemas.microsoft.com/office/powerpoint/2010/main" val="2981387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CNN Architecture: Object or Scene Classification</a:t>
            </a:r>
            <a:endParaRPr lang="en-US" dirty="0"/>
          </a:p>
        </p:txBody>
      </p:sp>
      <p:sp>
        <p:nvSpPr>
          <p:cNvPr id="4" name="Flowchart: Alternate Process 3"/>
          <p:cNvSpPr/>
          <p:nvPr/>
        </p:nvSpPr>
        <p:spPr>
          <a:xfrm>
            <a:off x="1141412" y="2819400"/>
            <a:ext cx="1600200" cy="381000"/>
          </a:xfrm>
          <a:prstGeom prst="flowChartAlternateProcess">
            <a:avLst/>
          </a:prstGeom>
          <a:solidFill>
            <a:schemeClr val="bg2">
              <a:lumMod val="75000"/>
              <a:lumOff val="25000"/>
            </a:schemeClr>
          </a:solidFill>
          <a:ln>
            <a:solidFill>
              <a:schemeClr val="bg2">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Input Layer</a:t>
            </a:r>
            <a:endParaRPr lang="en-US" dirty="0"/>
          </a:p>
        </p:txBody>
      </p:sp>
      <p:sp>
        <p:nvSpPr>
          <p:cNvPr id="5" name="TextBox 4"/>
          <p:cNvSpPr txBox="1"/>
          <p:nvPr/>
        </p:nvSpPr>
        <p:spPr>
          <a:xfrm>
            <a:off x="4265611" y="2819400"/>
            <a:ext cx="5548122" cy="646331"/>
          </a:xfrm>
          <a:prstGeom prst="rect">
            <a:avLst/>
          </a:prstGeom>
          <a:noFill/>
        </p:spPr>
        <p:txBody>
          <a:bodyPr wrap="none" rtlCol="0">
            <a:spAutoFit/>
          </a:bodyPr>
          <a:lstStyle/>
          <a:p>
            <a:r>
              <a:rPr lang="en-US" b="1" dirty="0" smtClean="0">
                <a:solidFill>
                  <a:schemeClr val="bg2">
                    <a:lumMod val="50000"/>
                    <a:lumOff val="50000"/>
                  </a:schemeClr>
                </a:solidFill>
              </a:rPr>
              <a:t>INPUT</a:t>
            </a:r>
            <a:r>
              <a:rPr lang="en-US" dirty="0" smtClean="0"/>
              <a:t> = </a:t>
            </a:r>
            <a:r>
              <a:rPr lang="en-US" b="1" dirty="0" smtClean="0"/>
              <a:t>[ </a:t>
            </a:r>
            <a:r>
              <a:rPr lang="en-US" dirty="0" smtClean="0"/>
              <a:t>WIDTH, HEIGHT, # CHANNELS, # SAMPLES </a:t>
            </a:r>
            <a:r>
              <a:rPr lang="en-US" b="1" dirty="0" smtClean="0"/>
              <a:t>]</a:t>
            </a:r>
          </a:p>
          <a:p>
            <a:r>
              <a:rPr lang="en-US" b="1" dirty="0"/>
              <a:t>	</a:t>
            </a:r>
          </a:p>
        </p:txBody>
      </p:sp>
      <p:sp>
        <p:nvSpPr>
          <p:cNvPr id="6" name="TextBox 5"/>
          <p:cNvSpPr txBox="1"/>
          <p:nvPr/>
        </p:nvSpPr>
        <p:spPr>
          <a:xfrm>
            <a:off x="5332411" y="3281065"/>
            <a:ext cx="1851789"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[ 64, 64, 3, 200 ]</a:t>
            </a:r>
            <a:endParaRPr lang="en-US" dirty="0">
              <a:latin typeface="Arial" panose="020B0604020202020204" pitchFamily="34" charset="0"/>
              <a:cs typeface="Arial" panose="020B0604020202020204" pitchFamily="34" charset="0"/>
            </a:endParaRPr>
          </a:p>
        </p:txBody>
      </p:sp>
      <p:grpSp>
        <p:nvGrpSpPr>
          <p:cNvPr id="10" name="Group 9"/>
          <p:cNvGrpSpPr/>
          <p:nvPr/>
        </p:nvGrpSpPr>
        <p:grpSpPr>
          <a:xfrm>
            <a:off x="5724905" y="3776366"/>
            <a:ext cx="1066800" cy="1159132"/>
            <a:chOff x="5366266" y="4529287"/>
            <a:chExt cx="1066800" cy="1159132"/>
          </a:xfrm>
        </p:grpSpPr>
        <p:sp>
          <p:nvSpPr>
            <p:cNvPr id="9" name="Rectangle 8"/>
            <p:cNvSpPr/>
            <p:nvPr/>
          </p:nvSpPr>
          <p:spPr>
            <a:xfrm>
              <a:off x="5366266" y="4529287"/>
              <a:ext cx="1066800" cy="1066800"/>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66266" y="4575453"/>
              <a:ext cx="1066800" cy="106680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66266" y="4621619"/>
              <a:ext cx="1066800" cy="106680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RGB</a:t>
              </a:r>
              <a:endParaRPr lang="en-US" dirty="0"/>
            </a:p>
          </p:txBody>
        </p:sp>
      </p:grpSp>
      <p:sp>
        <p:nvSpPr>
          <p:cNvPr id="18" name="Rectangle 17"/>
          <p:cNvSpPr/>
          <p:nvPr/>
        </p:nvSpPr>
        <p:spPr>
          <a:xfrm>
            <a:off x="8218939" y="3868698"/>
            <a:ext cx="1066800" cy="1066800"/>
          </a:xfrm>
          <a:prstGeom prst="rect">
            <a:avLst/>
          </a:prstGeom>
          <a:solidFill>
            <a:schemeClr val="bg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GRAY</a:t>
            </a:r>
            <a:endParaRPr lang="en-US" dirty="0"/>
          </a:p>
        </p:txBody>
      </p:sp>
      <p:sp>
        <p:nvSpPr>
          <p:cNvPr id="19" name="TextBox 18"/>
          <p:cNvSpPr txBox="1"/>
          <p:nvPr/>
        </p:nvSpPr>
        <p:spPr>
          <a:xfrm>
            <a:off x="7826445" y="3281065"/>
            <a:ext cx="1851789"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[ 64, 64, 1, 200 ]</a:t>
            </a:r>
            <a:endParaRPr lang="en-US" dirty="0">
              <a:latin typeface="Arial" panose="020B0604020202020204" pitchFamily="34" charset="0"/>
              <a:cs typeface="Arial" panose="020B0604020202020204" pitchFamily="34" charset="0"/>
            </a:endParaRPr>
          </a:p>
        </p:txBody>
      </p:sp>
      <p:sp>
        <p:nvSpPr>
          <p:cNvPr id="20" name="TextBox 19"/>
          <p:cNvSpPr txBox="1"/>
          <p:nvPr/>
        </p:nvSpPr>
        <p:spPr>
          <a:xfrm>
            <a:off x="4592259" y="3281065"/>
            <a:ext cx="604653" cy="369332"/>
          </a:xfrm>
          <a:prstGeom prst="rect">
            <a:avLst/>
          </a:prstGeom>
          <a:noFill/>
        </p:spPr>
        <p:txBody>
          <a:bodyPr wrap="none" rtlCol="0">
            <a:spAutoFit/>
          </a:bodyPr>
          <a:lstStyle/>
          <a:p>
            <a:r>
              <a:rPr lang="en-US" dirty="0" smtClean="0"/>
              <a:t>e.g.:</a:t>
            </a:r>
            <a:endParaRPr lang="en-US" dirty="0"/>
          </a:p>
        </p:txBody>
      </p:sp>
      <p:grpSp>
        <p:nvGrpSpPr>
          <p:cNvPr id="37" name="Group 36"/>
          <p:cNvGrpSpPr/>
          <p:nvPr/>
        </p:nvGrpSpPr>
        <p:grpSpPr>
          <a:xfrm>
            <a:off x="182710" y="5695266"/>
            <a:ext cx="3675134" cy="504493"/>
            <a:chOff x="265113" y="5105400"/>
            <a:chExt cx="3675134" cy="504493"/>
          </a:xfrm>
        </p:grpSpPr>
        <p:sp>
          <p:nvSpPr>
            <p:cNvPr id="30" name="Rounded Rectangle 29"/>
            <p:cNvSpPr/>
            <p:nvPr/>
          </p:nvSpPr>
          <p:spPr>
            <a:xfrm>
              <a:off x="435047" y="5242793"/>
              <a:ext cx="3505200" cy="367100"/>
            </a:xfrm>
            <a:prstGeom prst="roundRect">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p:cNvSpPr/>
            <p:nvPr/>
          </p:nvSpPr>
          <p:spPr>
            <a:xfrm>
              <a:off x="379413" y="5193451"/>
              <a:ext cx="3505200" cy="367100"/>
            </a:xfrm>
            <a:prstGeom prst="roundRect">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p:cNvSpPr/>
            <p:nvPr/>
          </p:nvSpPr>
          <p:spPr>
            <a:xfrm>
              <a:off x="323779" y="5144109"/>
              <a:ext cx="3505200" cy="367100"/>
            </a:xfrm>
            <a:prstGeom prst="roundRect">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65113" y="5105400"/>
              <a:ext cx="3505200" cy="367100"/>
            </a:xfrm>
            <a:prstGeom prst="roundRect">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Conv. Layer 1</a:t>
              </a:r>
              <a:endParaRPr lang="en-US" dirty="0"/>
            </a:p>
          </p:txBody>
        </p:sp>
      </p:grpSp>
      <p:cxnSp>
        <p:nvCxnSpPr>
          <p:cNvPr id="23" name="Straight Connector 22"/>
          <p:cNvCxnSpPr/>
          <p:nvPr/>
        </p:nvCxnSpPr>
        <p:spPr>
          <a:xfrm>
            <a:off x="4037011" y="2315608"/>
            <a:ext cx="0" cy="4114040"/>
          </a:xfrm>
          <a:prstGeom prst="line">
            <a:avLst/>
          </a:prstGeom>
          <a:ln w="508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21" idx="0"/>
          </p:cNvCxnSpPr>
          <p:nvPr/>
        </p:nvCxnSpPr>
        <p:spPr>
          <a:xfrm flipH="1">
            <a:off x="1935310" y="3200400"/>
            <a:ext cx="6202" cy="2494866"/>
          </a:xfrm>
          <a:prstGeom prst="straightConnector1">
            <a:avLst/>
          </a:prstGeom>
          <a:ln w="25400">
            <a:solidFill>
              <a:schemeClr val="bg2">
                <a:lumMod val="10000"/>
                <a:lumOff val="9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545025" y="2315608"/>
            <a:ext cx="792974" cy="338554"/>
          </a:xfrm>
          <a:prstGeom prst="rect">
            <a:avLst/>
          </a:prstGeom>
          <a:noFill/>
        </p:spPr>
        <p:txBody>
          <a:bodyPr wrap="none" rtlCol="0">
            <a:spAutoFit/>
          </a:bodyPr>
          <a:lstStyle/>
          <a:p>
            <a:r>
              <a:rPr lang="en-US" sz="1600" b="1" u="sng" dirty="0" smtClean="0"/>
              <a:t>LAYER</a:t>
            </a:r>
            <a:endParaRPr lang="en-US" sz="1600" b="1" u="sng" dirty="0"/>
          </a:p>
        </p:txBody>
      </p:sp>
      <p:sp>
        <p:nvSpPr>
          <p:cNvPr id="32" name="TextBox 31"/>
          <p:cNvSpPr txBox="1"/>
          <p:nvPr/>
        </p:nvSpPr>
        <p:spPr>
          <a:xfrm>
            <a:off x="6761489" y="2315608"/>
            <a:ext cx="1457450" cy="338554"/>
          </a:xfrm>
          <a:prstGeom prst="rect">
            <a:avLst/>
          </a:prstGeom>
          <a:noFill/>
        </p:spPr>
        <p:txBody>
          <a:bodyPr wrap="none" rtlCol="0">
            <a:spAutoFit/>
          </a:bodyPr>
          <a:lstStyle/>
          <a:p>
            <a:r>
              <a:rPr lang="en-US" sz="1600" b="1" u="sng" dirty="0" smtClean="0"/>
              <a:t>PARAMETERS</a:t>
            </a:r>
            <a:endParaRPr lang="en-US" sz="1600" b="1" u="sng" dirty="0"/>
          </a:p>
        </p:txBody>
      </p:sp>
      <p:cxnSp>
        <p:nvCxnSpPr>
          <p:cNvPr id="33" name="Straight Connector 32"/>
          <p:cNvCxnSpPr/>
          <p:nvPr/>
        </p:nvCxnSpPr>
        <p:spPr>
          <a:xfrm>
            <a:off x="358846" y="2712833"/>
            <a:ext cx="10993365" cy="0"/>
          </a:xfrm>
          <a:prstGeom prst="line">
            <a:avLst/>
          </a:prstGeom>
          <a:ln w="508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270317" y="5783317"/>
            <a:ext cx="6396097" cy="646331"/>
          </a:xfrm>
          <a:prstGeom prst="rect">
            <a:avLst/>
          </a:prstGeom>
          <a:noFill/>
        </p:spPr>
        <p:txBody>
          <a:bodyPr wrap="square" rtlCol="0">
            <a:spAutoFit/>
          </a:bodyPr>
          <a:lstStyle/>
          <a:p>
            <a:r>
              <a:rPr lang="en-US" b="1" i="1" dirty="0" smtClean="0"/>
              <a:t>N</a:t>
            </a:r>
            <a:r>
              <a:rPr lang="en-US" b="1" dirty="0" smtClean="0"/>
              <a:t> number of filters</a:t>
            </a:r>
            <a:r>
              <a:rPr lang="en-US" b="1" i="1" dirty="0" smtClean="0"/>
              <a:t> </a:t>
            </a:r>
            <a:r>
              <a:rPr lang="en-US" i="1" dirty="0" smtClean="0"/>
              <a:t>– how many different features should be 		    learned at this resolution?</a:t>
            </a:r>
            <a:endParaRPr lang="en-US" dirty="0" smtClean="0"/>
          </a:p>
        </p:txBody>
      </p:sp>
    </p:spTree>
    <p:extLst>
      <p:ext uri="{BB962C8B-B14F-4D97-AF65-F5344CB8AC3E}">
        <p14:creationId xmlns:p14="http://schemas.microsoft.com/office/powerpoint/2010/main" val="212564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CNN Architecture: Object or Scene Classification</a:t>
            </a:r>
            <a:endParaRPr lang="en-US" dirty="0"/>
          </a:p>
        </p:txBody>
      </p:sp>
      <p:grpSp>
        <p:nvGrpSpPr>
          <p:cNvPr id="37" name="Group 36"/>
          <p:cNvGrpSpPr/>
          <p:nvPr/>
        </p:nvGrpSpPr>
        <p:grpSpPr>
          <a:xfrm>
            <a:off x="294128" y="2819400"/>
            <a:ext cx="3675134" cy="504493"/>
            <a:chOff x="265113" y="5105400"/>
            <a:chExt cx="3675134" cy="504493"/>
          </a:xfrm>
          <a:solidFill>
            <a:schemeClr val="bg1">
              <a:lumMod val="85000"/>
              <a:lumOff val="15000"/>
            </a:schemeClr>
          </a:solidFill>
        </p:grpSpPr>
        <p:sp>
          <p:nvSpPr>
            <p:cNvPr id="30" name="Rounded Rectangle 29"/>
            <p:cNvSpPr/>
            <p:nvPr/>
          </p:nvSpPr>
          <p:spPr>
            <a:xfrm>
              <a:off x="435047" y="5242793"/>
              <a:ext cx="3505200" cy="367100"/>
            </a:xfrm>
            <a:prstGeom prst="roundRect">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p:cNvSpPr/>
            <p:nvPr/>
          </p:nvSpPr>
          <p:spPr>
            <a:xfrm>
              <a:off x="379413" y="5193451"/>
              <a:ext cx="3505200" cy="367100"/>
            </a:xfrm>
            <a:prstGeom prst="roundRect">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p:cNvSpPr/>
            <p:nvPr/>
          </p:nvSpPr>
          <p:spPr>
            <a:xfrm>
              <a:off x="323779" y="5144109"/>
              <a:ext cx="3505200" cy="367100"/>
            </a:xfrm>
            <a:prstGeom prst="roundRect">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65113" y="5105400"/>
              <a:ext cx="3505200" cy="367100"/>
            </a:xfrm>
            <a:prstGeom prst="roundRect">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65000"/>
                      <a:lumOff val="35000"/>
                    </a:schemeClr>
                  </a:solidFill>
                </a:rPr>
                <a:t>Conv. Layer 1</a:t>
              </a:r>
              <a:endParaRPr lang="en-US" dirty="0">
                <a:solidFill>
                  <a:schemeClr val="bg1">
                    <a:lumMod val="65000"/>
                    <a:lumOff val="35000"/>
                  </a:schemeClr>
                </a:solidFill>
              </a:endParaRPr>
            </a:p>
          </p:txBody>
        </p:sp>
      </p:grpSp>
      <p:cxnSp>
        <p:nvCxnSpPr>
          <p:cNvPr id="23" name="Straight Connector 22"/>
          <p:cNvCxnSpPr/>
          <p:nvPr/>
        </p:nvCxnSpPr>
        <p:spPr>
          <a:xfrm>
            <a:off x="4037011" y="2315608"/>
            <a:ext cx="0" cy="4114040"/>
          </a:xfrm>
          <a:prstGeom prst="line">
            <a:avLst/>
          </a:prstGeom>
          <a:ln w="508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545025" y="2315608"/>
            <a:ext cx="792974" cy="338554"/>
          </a:xfrm>
          <a:prstGeom prst="rect">
            <a:avLst/>
          </a:prstGeom>
          <a:noFill/>
        </p:spPr>
        <p:txBody>
          <a:bodyPr wrap="none" rtlCol="0">
            <a:spAutoFit/>
          </a:bodyPr>
          <a:lstStyle/>
          <a:p>
            <a:r>
              <a:rPr lang="en-US" sz="1600" b="1" u="sng" dirty="0" smtClean="0"/>
              <a:t>LAYER</a:t>
            </a:r>
            <a:endParaRPr lang="en-US" sz="1600" b="1" u="sng" dirty="0"/>
          </a:p>
        </p:txBody>
      </p:sp>
      <p:sp>
        <p:nvSpPr>
          <p:cNvPr id="32" name="TextBox 31"/>
          <p:cNvSpPr txBox="1"/>
          <p:nvPr/>
        </p:nvSpPr>
        <p:spPr>
          <a:xfrm>
            <a:off x="6761489" y="2315608"/>
            <a:ext cx="1457450" cy="338554"/>
          </a:xfrm>
          <a:prstGeom prst="rect">
            <a:avLst/>
          </a:prstGeom>
          <a:noFill/>
        </p:spPr>
        <p:txBody>
          <a:bodyPr wrap="none" rtlCol="0">
            <a:spAutoFit/>
          </a:bodyPr>
          <a:lstStyle/>
          <a:p>
            <a:r>
              <a:rPr lang="en-US" sz="1600" b="1" u="sng" dirty="0" smtClean="0"/>
              <a:t>PARAMETERS</a:t>
            </a:r>
            <a:endParaRPr lang="en-US" sz="1600" b="1" u="sng" dirty="0"/>
          </a:p>
        </p:txBody>
      </p:sp>
      <p:cxnSp>
        <p:nvCxnSpPr>
          <p:cNvPr id="33" name="Straight Connector 32"/>
          <p:cNvCxnSpPr/>
          <p:nvPr/>
        </p:nvCxnSpPr>
        <p:spPr>
          <a:xfrm>
            <a:off x="358846" y="2712833"/>
            <a:ext cx="10993365" cy="0"/>
          </a:xfrm>
          <a:prstGeom prst="line">
            <a:avLst/>
          </a:prstGeom>
          <a:ln w="508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39" idx="0"/>
          </p:cNvCxnSpPr>
          <p:nvPr/>
        </p:nvCxnSpPr>
        <p:spPr>
          <a:xfrm>
            <a:off x="2084276" y="3846718"/>
            <a:ext cx="0" cy="1661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Flowchart: Alternate Process 38"/>
          <p:cNvSpPr/>
          <p:nvPr/>
        </p:nvSpPr>
        <p:spPr>
          <a:xfrm>
            <a:off x="1284176" y="5508020"/>
            <a:ext cx="1600200" cy="381000"/>
          </a:xfrm>
          <a:prstGeom prst="flowChartAlternateProcess">
            <a:avLst/>
          </a:prstGeom>
          <a:solidFill>
            <a:schemeClr val="bg2">
              <a:lumMod val="75000"/>
              <a:lumOff val="25000"/>
            </a:schemeClr>
          </a:solidFill>
          <a:ln>
            <a:solidFill>
              <a:schemeClr val="bg2">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Pooling Layer</a:t>
            </a:r>
            <a:endParaRPr lang="en-US" dirty="0"/>
          </a:p>
        </p:txBody>
      </p:sp>
      <p:sp>
        <p:nvSpPr>
          <p:cNvPr id="40" name="Flowchart: Alternate Process 39"/>
          <p:cNvSpPr/>
          <p:nvPr/>
        </p:nvSpPr>
        <p:spPr>
          <a:xfrm>
            <a:off x="1129302" y="3605294"/>
            <a:ext cx="1952184" cy="381000"/>
          </a:xfrm>
          <a:prstGeom prst="flowChartAlternateProcess">
            <a:avLst/>
          </a:prstGeom>
          <a:solidFill>
            <a:schemeClr val="bg2">
              <a:lumMod val="75000"/>
              <a:lumOff val="25000"/>
            </a:schemeClr>
          </a:solidFill>
          <a:ln>
            <a:solidFill>
              <a:schemeClr val="bg2">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Activation Layer</a:t>
            </a:r>
            <a:endParaRPr lang="en-US" dirty="0"/>
          </a:p>
        </p:txBody>
      </p:sp>
      <p:cxnSp>
        <p:nvCxnSpPr>
          <p:cNvPr id="15" name="Straight Arrow Connector 14"/>
          <p:cNvCxnSpPr/>
          <p:nvPr/>
        </p:nvCxnSpPr>
        <p:spPr>
          <a:xfrm>
            <a:off x="2084276" y="3323893"/>
            <a:ext cx="0" cy="274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276016" y="2925393"/>
            <a:ext cx="3592650" cy="369332"/>
          </a:xfrm>
          <a:prstGeom prst="rect">
            <a:avLst/>
          </a:prstGeom>
          <a:noFill/>
        </p:spPr>
        <p:txBody>
          <a:bodyPr wrap="none" rtlCol="0">
            <a:spAutoFit/>
          </a:bodyPr>
          <a:lstStyle/>
          <a:p>
            <a:r>
              <a:rPr lang="en-US" b="1" u="sng" dirty="0" smtClean="0"/>
              <a:t>Activation layer</a:t>
            </a:r>
            <a:r>
              <a:rPr lang="en-US" u="sng" dirty="0" smtClean="0"/>
              <a:t>, or nonlinear layer:</a:t>
            </a:r>
            <a:endParaRPr lang="en-US" b="1" u="sng" dirty="0"/>
          </a:p>
        </p:txBody>
      </p:sp>
      <p:sp>
        <p:nvSpPr>
          <p:cNvPr id="41" name="TextBox 40"/>
          <p:cNvSpPr txBox="1"/>
          <p:nvPr/>
        </p:nvSpPr>
        <p:spPr>
          <a:xfrm>
            <a:off x="4276016" y="3292720"/>
            <a:ext cx="5287601" cy="369332"/>
          </a:xfrm>
          <a:prstGeom prst="rect">
            <a:avLst/>
          </a:prstGeom>
          <a:noFill/>
        </p:spPr>
        <p:txBody>
          <a:bodyPr wrap="none" rtlCol="0">
            <a:spAutoFit/>
          </a:bodyPr>
          <a:lstStyle/>
          <a:p>
            <a:r>
              <a:rPr lang="en-US" dirty="0" smtClean="0"/>
              <a:t>In CNNs, it’s usually the </a:t>
            </a:r>
            <a:r>
              <a:rPr lang="en-US" b="1" dirty="0" smtClean="0">
                <a:solidFill>
                  <a:srgbClr val="FFFF00"/>
                </a:solidFill>
              </a:rPr>
              <a:t>Rectified Linear Unit (</a:t>
            </a:r>
            <a:r>
              <a:rPr lang="en-US" b="1" dirty="0" err="1" smtClean="0">
                <a:solidFill>
                  <a:srgbClr val="FFFF00"/>
                </a:solidFill>
              </a:rPr>
              <a:t>ReLU</a:t>
            </a:r>
            <a:r>
              <a:rPr lang="en-US" b="1" dirty="0" smtClean="0">
                <a:solidFill>
                  <a:srgbClr val="FFFF00"/>
                </a:solidFill>
              </a:rPr>
              <a:t>):</a:t>
            </a:r>
            <a:endParaRPr lang="en-US" dirty="0">
              <a:solidFill>
                <a:srgbClr val="FFFF00"/>
              </a:solidFill>
            </a:endParaRPr>
          </a:p>
        </p:txBody>
      </p:sp>
      <mc:AlternateContent xmlns:mc="http://schemas.openxmlformats.org/markup-compatibility/2006" xmlns:a14="http://schemas.microsoft.com/office/drawing/2010/main">
        <mc:Choice Requires="a14">
          <p:sp>
            <p:nvSpPr>
              <p:cNvPr id="24" name="TextBox 23"/>
              <p:cNvSpPr txBox="1"/>
              <p:nvPr/>
            </p:nvSpPr>
            <p:spPr>
              <a:xfrm>
                <a:off x="9698327" y="3334829"/>
                <a:ext cx="1757597" cy="3672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limLow>
                        </m:fName>
                        <m:e>
                          <m:r>
                            <a:rPr lang="en-US" b="0" i="1" smtClean="0">
                              <a:latin typeface="Cambria Math" panose="02040503050406030204" pitchFamily="18" charset="0"/>
                            </a:rPr>
                            <m:t>(0,</m:t>
                          </m:r>
                          <m:r>
                            <a:rPr lang="en-US" b="0" i="1" smtClean="0">
                              <a:latin typeface="Cambria Math" panose="02040503050406030204" pitchFamily="18" charset="0"/>
                            </a:rPr>
                            <m:t>𝑥</m:t>
                          </m:r>
                          <m:r>
                            <a:rPr lang="en-US" b="0" i="1" smtClean="0">
                              <a:latin typeface="Cambria Math" panose="02040503050406030204" pitchFamily="18" charset="0"/>
                            </a:rPr>
                            <m:t>)</m:t>
                          </m:r>
                        </m:e>
                      </m:func>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9698327" y="3334829"/>
                <a:ext cx="1757597" cy="367216"/>
              </a:xfrm>
              <a:prstGeom prst="rect">
                <a:avLst/>
              </a:prstGeom>
              <a:blipFill>
                <a:blip r:embed="rId3"/>
                <a:stretch>
                  <a:fillRect l="-4514" r="-4861" b="-3333"/>
                </a:stretch>
              </a:blipFill>
            </p:spPr>
            <p:txBody>
              <a:bodyPr/>
              <a:lstStyle/>
              <a:p>
                <a:r>
                  <a:rPr lang="en-US">
                    <a:noFill/>
                  </a:rPr>
                  <a:t> </a:t>
                </a:r>
              </a:p>
            </p:txBody>
          </p:sp>
        </mc:Fallback>
      </mc:AlternateContent>
      <p:grpSp>
        <p:nvGrpSpPr>
          <p:cNvPr id="62" name="Group 61"/>
          <p:cNvGrpSpPr/>
          <p:nvPr/>
        </p:nvGrpSpPr>
        <p:grpSpPr>
          <a:xfrm>
            <a:off x="10366150" y="3742003"/>
            <a:ext cx="600527" cy="486428"/>
            <a:chOff x="10366150" y="3886200"/>
            <a:chExt cx="600527" cy="486428"/>
          </a:xfrm>
        </p:grpSpPr>
        <p:grpSp>
          <p:nvGrpSpPr>
            <p:cNvPr id="56" name="Group 55"/>
            <p:cNvGrpSpPr/>
            <p:nvPr/>
          </p:nvGrpSpPr>
          <p:grpSpPr>
            <a:xfrm>
              <a:off x="10366150" y="3886200"/>
              <a:ext cx="600527" cy="486428"/>
              <a:chOff x="7618412" y="4267200"/>
              <a:chExt cx="600527" cy="609600"/>
            </a:xfrm>
          </p:grpSpPr>
          <p:cxnSp>
            <p:nvCxnSpPr>
              <p:cNvPr id="45" name="Straight Connector 44"/>
              <p:cNvCxnSpPr/>
              <p:nvPr/>
            </p:nvCxnSpPr>
            <p:spPr>
              <a:xfrm>
                <a:off x="7618412" y="4876800"/>
                <a:ext cx="600527" cy="0"/>
              </a:xfrm>
              <a:prstGeom prst="line">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7618412" y="4267200"/>
                <a:ext cx="0" cy="609600"/>
              </a:xfrm>
              <a:prstGeom prst="line">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58" name="Straight Connector 57"/>
            <p:cNvCxnSpPr/>
            <p:nvPr/>
          </p:nvCxnSpPr>
          <p:spPr>
            <a:xfrm>
              <a:off x="10366150" y="4372628"/>
              <a:ext cx="28263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10648787" y="3962400"/>
              <a:ext cx="241687" cy="41022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3" name="TextBox 62"/>
          <p:cNvSpPr txBox="1"/>
          <p:nvPr/>
        </p:nvSpPr>
        <p:spPr>
          <a:xfrm>
            <a:off x="4884577" y="3662052"/>
            <a:ext cx="3403496" cy="646331"/>
          </a:xfrm>
          <a:prstGeom prst="rect">
            <a:avLst/>
          </a:prstGeom>
          <a:noFill/>
        </p:spPr>
        <p:txBody>
          <a:bodyPr wrap="none" rtlCol="0">
            <a:spAutoFit/>
          </a:bodyPr>
          <a:lstStyle/>
          <a:p>
            <a:pPr marL="285750" indent="-285750">
              <a:buFont typeface="Arial" panose="020B0604020202020204" pitchFamily="34" charset="0"/>
              <a:buChar char="•"/>
            </a:pPr>
            <a:r>
              <a:rPr lang="en-US" dirty="0" smtClean="0"/>
              <a:t>All negative activations go to </a:t>
            </a:r>
            <a:r>
              <a:rPr lang="en-US" dirty="0" smtClean="0">
                <a:latin typeface="Arial" panose="020B0604020202020204" pitchFamily="34" charset="0"/>
                <a:cs typeface="Arial" panose="020B0604020202020204" pitchFamily="34" charset="0"/>
              </a:rPr>
              <a:t>0</a:t>
            </a:r>
          </a:p>
          <a:p>
            <a:pPr marL="285750" indent="-285750">
              <a:buFont typeface="Arial" panose="020B0604020202020204" pitchFamily="34" charset="0"/>
              <a:buChar char="•"/>
            </a:pPr>
            <a:r>
              <a:rPr lang="en-US" dirty="0" smtClean="0"/>
              <a:t>No adjustable parameters</a:t>
            </a:r>
            <a:endParaRPr lang="en-US" dirty="0"/>
          </a:p>
        </p:txBody>
      </p:sp>
      <p:sp>
        <p:nvSpPr>
          <p:cNvPr id="64" name="TextBox 63"/>
          <p:cNvSpPr txBox="1"/>
          <p:nvPr/>
        </p:nvSpPr>
        <p:spPr>
          <a:xfrm>
            <a:off x="4255386" y="5071615"/>
            <a:ext cx="3816494" cy="369332"/>
          </a:xfrm>
          <a:prstGeom prst="rect">
            <a:avLst/>
          </a:prstGeom>
          <a:noFill/>
        </p:spPr>
        <p:txBody>
          <a:bodyPr wrap="none" rtlCol="0">
            <a:spAutoFit/>
          </a:bodyPr>
          <a:lstStyle/>
          <a:p>
            <a:r>
              <a:rPr lang="en-US" b="1" u="sng" dirty="0" smtClean="0"/>
              <a:t>Pooling layer,</a:t>
            </a:r>
            <a:r>
              <a:rPr lang="en-US" u="sng" dirty="0" smtClean="0"/>
              <a:t> or </a:t>
            </a:r>
            <a:r>
              <a:rPr lang="en-US" u="sng" dirty="0" err="1" smtClean="0"/>
              <a:t>downsampling</a:t>
            </a:r>
            <a:r>
              <a:rPr lang="en-US" u="sng" dirty="0" smtClean="0"/>
              <a:t> layer:</a:t>
            </a:r>
            <a:endParaRPr lang="en-US" b="1" u="sng" dirty="0"/>
          </a:p>
        </p:txBody>
      </p:sp>
      <mc:AlternateContent xmlns:mc="http://schemas.openxmlformats.org/markup-compatibility/2006" xmlns:a14="http://schemas.microsoft.com/office/drawing/2010/main">
        <mc:Choice Requires="a14">
          <p:sp>
            <p:nvSpPr>
              <p:cNvPr id="66" name="TextBox 65"/>
              <p:cNvSpPr txBox="1"/>
              <p:nvPr/>
            </p:nvSpPr>
            <p:spPr>
              <a:xfrm>
                <a:off x="4255386" y="5438942"/>
                <a:ext cx="4486718" cy="923330"/>
              </a:xfrm>
              <a:prstGeom prst="rect">
                <a:avLst/>
              </a:prstGeom>
              <a:noFill/>
            </p:spPr>
            <p:txBody>
              <a:bodyPr wrap="square" rtlCol="0">
                <a:spAutoFit/>
              </a:bodyPr>
              <a:lstStyle/>
              <a:p>
                <a:r>
                  <a:rPr lang="en-US" dirty="0" smtClean="0"/>
                  <a:t>Applies an operation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r>
                  <a:rPr lang="en-US" dirty="0" smtClean="0"/>
                  <a:t> filter to 			</a:t>
                </a:r>
                <a:r>
                  <a:rPr lang="en-US" dirty="0" err="1" smtClean="0"/>
                  <a:t>CNN+ReLU</a:t>
                </a:r>
                <a:r>
                  <a:rPr lang="en-US" dirty="0" smtClean="0"/>
                  <a:t> output</a:t>
                </a:r>
              </a:p>
              <a:p>
                <a:r>
                  <a:rPr lang="en-US" b="1" dirty="0" smtClean="0"/>
                  <a:t>Most popular</a:t>
                </a:r>
                <a:r>
                  <a:rPr lang="en-US" dirty="0" smtClean="0"/>
                  <a:t>: </a:t>
                </a:r>
                <a:r>
                  <a:rPr lang="en-US" dirty="0" smtClean="0">
                    <a:solidFill>
                      <a:srgbClr val="FFFF00"/>
                    </a:solidFill>
                  </a:rPr>
                  <a:t>max pooling</a:t>
                </a:r>
                <a:endParaRPr lang="en-US" dirty="0">
                  <a:solidFill>
                    <a:srgbClr val="FFFF00"/>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4255386" y="5438942"/>
                <a:ext cx="4486718" cy="923330"/>
              </a:xfrm>
              <a:prstGeom prst="rect">
                <a:avLst/>
              </a:prstGeom>
              <a:blipFill>
                <a:blip r:embed="rId4"/>
                <a:stretch>
                  <a:fillRect l="-1087" t="-3289" b="-9211"/>
                </a:stretch>
              </a:blipFill>
            </p:spPr>
            <p:txBody>
              <a:bodyPr/>
              <a:lstStyle/>
              <a:p>
                <a:r>
                  <a:rPr lang="en-US">
                    <a:noFill/>
                  </a:rPr>
                  <a:t> </a:t>
                </a:r>
              </a:p>
            </p:txBody>
          </p:sp>
        </mc:Fallback>
      </mc:AlternateContent>
      <p:pic>
        <p:nvPicPr>
          <p:cNvPr id="68" name="Picture 67"/>
          <p:cNvPicPr>
            <a:picLocks noChangeAspect="1"/>
          </p:cNvPicPr>
          <p:nvPr/>
        </p:nvPicPr>
        <p:blipFill rotWithShape="1">
          <a:blip r:embed="rId5">
            <a:extLst>
              <a:ext uri="{28A0092B-C50C-407E-A947-70E740481C1C}">
                <a14:useLocalDpi xmlns:a14="http://schemas.microsoft.com/office/drawing/2010/main" val="0"/>
              </a:ext>
            </a:extLst>
          </a:blip>
          <a:srcRect l="4409" t="11534" r="14854" b="11180"/>
          <a:stretch/>
        </p:blipFill>
        <p:spPr>
          <a:xfrm>
            <a:off x="8595552" y="5043211"/>
            <a:ext cx="3109425" cy="1549157"/>
          </a:xfrm>
          <a:prstGeom prst="rect">
            <a:avLst/>
          </a:prstGeom>
        </p:spPr>
      </p:pic>
    </p:spTree>
    <p:extLst>
      <p:ext uri="{BB962C8B-B14F-4D97-AF65-F5344CB8AC3E}">
        <p14:creationId xmlns:p14="http://schemas.microsoft.com/office/powerpoint/2010/main" val="183666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64" grpId="0"/>
      <p:bldP spid="66"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Typical CNN Architecture: Object or Scene Classification</a:t>
            </a:r>
            <a:endParaRPr lang="en-US" dirty="0"/>
          </a:p>
        </p:txBody>
      </p:sp>
      <p:grpSp>
        <p:nvGrpSpPr>
          <p:cNvPr id="5" name="Group 4"/>
          <p:cNvGrpSpPr/>
          <p:nvPr/>
        </p:nvGrpSpPr>
        <p:grpSpPr>
          <a:xfrm>
            <a:off x="294128" y="2819400"/>
            <a:ext cx="3675134" cy="504493"/>
            <a:chOff x="265113" y="5105400"/>
            <a:chExt cx="3675134" cy="504493"/>
          </a:xfrm>
          <a:solidFill>
            <a:schemeClr val="bg1">
              <a:lumMod val="85000"/>
              <a:lumOff val="15000"/>
            </a:schemeClr>
          </a:solidFill>
        </p:grpSpPr>
        <p:sp>
          <p:nvSpPr>
            <p:cNvPr id="6" name="Rounded Rectangle 5"/>
            <p:cNvSpPr/>
            <p:nvPr/>
          </p:nvSpPr>
          <p:spPr>
            <a:xfrm>
              <a:off x="435047" y="5242793"/>
              <a:ext cx="3505200" cy="367100"/>
            </a:xfrm>
            <a:prstGeom prst="roundRect">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79413" y="5193451"/>
              <a:ext cx="3505200" cy="367100"/>
            </a:xfrm>
            <a:prstGeom prst="roundRect">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p:cNvSpPr/>
            <p:nvPr/>
          </p:nvSpPr>
          <p:spPr>
            <a:xfrm>
              <a:off x="323779" y="5144109"/>
              <a:ext cx="3505200" cy="367100"/>
            </a:xfrm>
            <a:prstGeom prst="roundRect">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p:cNvSpPr/>
            <p:nvPr/>
          </p:nvSpPr>
          <p:spPr>
            <a:xfrm>
              <a:off x="265113" y="5105400"/>
              <a:ext cx="3505200" cy="367100"/>
            </a:xfrm>
            <a:prstGeom prst="roundRect">
              <a:avLst/>
            </a:prstGeom>
            <a:grp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65000"/>
                      <a:lumOff val="35000"/>
                    </a:schemeClr>
                  </a:solidFill>
                </a:rPr>
                <a:t>Conv. Layer 1</a:t>
              </a:r>
              <a:endParaRPr lang="en-US" dirty="0">
                <a:solidFill>
                  <a:schemeClr val="bg1">
                    <a:lumMod val="65000"/>
                    <a:lumOff val="35000"/>
                  </a:schemeClr>
                </a:solidFill>
              </a:endParaRPr>
            </a:p>
          </p:txBody>
        </p:sp>
      </p:grpSp>
      <p:cxnSp>
        <p:nvCxnSpPr>
          <p:cNvPr id="10" name="Straight Connector 9"/>
          <p:cNvCxnSpPr/>
          <p:nvPr/>
        </p:nvCxnSpPr>
        <p:spPr>
          <a:xfrm>
            <a:off x="4037011" y="2315608"/>
            <a:ext cx="0" cy="4114040"/>
          </a:xfrm>
          <a:prstGeom prst="line">
            <a:avLst/>
          </a:prstGeom>
          <a:ln w="508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45025" y="2315608"/>
            <a:ext cx="792974" cy="338554"/>
          </a:xfrm>
          <a:prstGeom prst="rect">
            <a:avLst/>
          </a:prstGeom>
          <a:noFill/>
        </p:spPr>
        <p:txBody>
          <a:bodyPr wrap="none" rtlCol="0">
            <a:spAutoFit/>
          </a:bodyPr>
          <a:lstStyle/>
          <a:p>
            <a:r>
              <a:rPr lang="en-US" sz="1600" b="1" u="sng" dirty="0" smtClean="0"/>
              <a:t>LAYER</a:t>
            </a:r>
            <a:endParaRPr lang="en-US" sz="1600" b="1" u="sng" dirty="0"/>
          </a:p>
        </p:txBody>
      </p:sp>
      <p:sp>
        <p:nvSpPr>
          <p:cNvPr id="12" name="TextBox 11"/>
          <p:cNvSpPr txBox="1"/>
          <p:nvPr/>
        </p:nvSpPr>
        <p:spPr>
          <a:xfrm>
            <a:off x="6761489" y="2315608"/>
            <a:ext cx="1457450" cy="338554"/>
          </a:xfrm>
          <a:prstGeom prst="rect">
            <a:avLst/>
          </a:prstGeom>
          <a:noFill/>
        </p:spPr>
        <p:txBody>
          <a:bodyPr wrap="none" rtlCol="0">
            <a:spAutoFit/>
          </a:bodyPr>
          <a:lstStyle/>
          <a:p>
            <a:r>
              <a:rPr lang="en-US" sz="1600" b="1" u="sng" dirty="0" smtClean="0"/>
              <a:t>PARAMETERS</a:t>
            </a:r>
            <a:endParaRPr lang="en-US" sz="1600" b="1" u="sng" dirty="0"/>
          </a:p>
        </p:txBody>
      </p:sp>
      <p:cxnSp>
        <p:nvCxnSpPr>
          <p:cNvPr id="13" name="Straight Connector 12"/>
          <p:cNvCxnSpPr/>
          <p:nvPr/>
        </p:nvCxnSpPr>
        <p:spPr>
          <a:xfrm>
            <a:off x="358846" y="2712833"/>
            <a:ext cx="10993365" cy="0"/>
          </a:xfrm>
          <a:prstGeom prst="line">
            <a:avLst/>
          </a:prstGeom>
          <a:ln w="508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084276" y="3846718"/>
            <a:ext cx="0" cy="420482"/>
          </a:xfrm>
          <a:prstGeom prst="straightConnector1">
            <a:avLst/>
          </a:prstGeom>
          <a:ln>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Flowchart: Alternate Process 14"/>
          <p:cNvSpPr/>
          <p:nvPr/>
        </p:nvSpPr>
        <p:spPr>
          <a:xfrm>
            <a:off x="1284176" y="4267200"/>
            <a:ext cx="1600200" cy="381000"/>
          </a:xfrm>
          <a:prstGeom prst="flowChartAlternateProcess">
            <a:avLst/>
          </a:prstGeom>
          <a:solidFill>
            <a:schemeClr val="bg1">
              <a:lumMod val="85000"/>
              <a:lumOff val="15000"/>
            </a:schemeClr>
          </a:solidFill>
          <a:ln>
            <a:solidFill>
              <a:schemeClr val="bg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chemeClr val="bg1">
                    <a:lumMod val="65000"/>
                    <a:lumOff val="35000"/>
                  </a:schemeClr>
                </a:solidFill>
              </a:rPr>
              <a:t>Pooling Layer</a:t>
            </a:r>
            <a:endParaRPr lang="en-US" dirty="0">
              <a:solidFill>
                <a:schemeClr val="bg1">
                  <a:lumMod val="65000"/>
                  <a:lumOff val="35000"/>
                </a:schemeClr>
              </a:solidFill>
            </a:endParaRPr>
          </a:p>
        </p:txBody>
      </p:sp>
      <p:sp>
        <p:nvSpPr>
          <p:cNvPr id="16" name="Flowchart: Alternate Process 15"/>
          <p:cNvSpPr/>
          <p:nvPr/>
        </p:nvSpPr>
        <p:spPr>
          <a:xfrm>
            <a:off x="1129302" y="3605294"/>
            <a:ext cx="1952184" cy="381000"/>
          </a:xfrm>
          <a:prstGeom prst="flowChartAlternateProcess">
            <a:avLst/>
          </a:prstGeom>
          <a:solidFill>
            <a:schemeClr val="bg1">
              <a:lumMod val="85000"/>
              <a:lumOff val="15000"/>
            </a:schemeClr>
          </a:solidFill>
          <a:ln>
            <a:solidFill>
              <a:schemeClr val="bg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chemeClr val="bg1">
                    <a:lumMod val="65000"/>
                    <a:lumOff val="35000"/>
                  </a:schemeClr>
                </a:solidFill>
              </a:rPr>
              <a:t>Activation Layer</a:t>
            </a:r>
            <a:endParaRPr lang="en-US" dirty="0">
              <a:solidFill>
                <a:schemeClr val="bg1">
                  <a:lumMod val="65000"/>
                  <a:lumOff val="35000"/>
                </a:schemeClr>
              </a:solidFill>
            </a:endParaRPr>
          </a:p>
        </p:txBody>
      </p:sp>
      <p:cxnSp>
        <p:nvCxnSpPr>
          <p:cNvPr id="17" name="Straight Arrow Connector 16"/>
          <p:cNvCxnSpPr/>
          <p:nvPr/>
        </p:nvCxnSpPr>
        <p:spPr>
          <a:xfrm>
            <a:off x="2084276" y="3323893"/>
            <a:ext cx="0" cy="274373"/>
          </a:xfrm>
          <a:prstGeom prst="straightConnector1">
            <a:avLst/>
          </a:prstGeom>
          <a:ln>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Flowchart: Alternate Process 28"/>
          <p:cNvSpPr/>
          <p:nvPr/>
        </p:nvSpPr>
        <p:spPr>
          <a:xfrm>
            <a:off x="630420" y="5682431"/>
            <a:ext cx="2907710" cy="381000"/>
          </a:xfrm>
          <a:prstGeom prst="flowChartAlternateProcess">
            <a:avLst/>
          </a:prstGeom>
          <a:solidFill>
            <a:schemeClr val="bg2">
              <a:lumMod val="75000"/>
              <a:lumOff val="25000"/>
            </a:schemeClr>
          </a:solidFill>
          <a:ln>
            <a:solidFill>
              <a:schemeClr val="bg2">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Fully Connected Layer</a:t>
            </a:r>
            <a:endParaRPr lang="en-US" dirty="0"/>
          </a:p>
        </p:txBody>
      </p:sp>
      <p:sp>
        <p:nvSpPr>
          <p:cNvPr id="30" name="TextBox 29"/>
          <p:cNvSpPr txBox="1"/>
          <p:nvPr/>
        </p:nvSpPr>
        <p:spPr>
          <a:xfrm>
            <a:off x="4363531" y="3051387"/>
            <a:ext cx="2451890" cy="369332"/>
          </a:xfrm>
          <a:prstGeom prst="rect">
            <a:avLst/>
          </a:prstGeom>
          <a:noFill/>
        </p:spPr>
        <p:txBody>
          <a:bodyPr wrap="none" rtlCol="0">
            <a:spAutoFit/>
          </a:bodyPr>
          <a:lstStyle/>
          <a:p>
            <a:r>
              <a:rPr lang="en-US" b="1" u="sng" dirty="0" smtClean="0"/>
              <a:t>Fully Connected Layer:</a:t>
            </a:r>
          </a:p>
        </p:txBody>
      </p:sp>
      <p:sp>
        <p:nvSpPr>
          <p:cNvPr id="31" name="Rectangle 30"/>
          <p:cNvSpPr/>
          <p:nvPr/>
        </p:nvSpPr>
        <p:spPr>
          <a:xfrm>
            <a:off x="4363531" y="3420719"/>
            <a:ext cx="6167073" cy="646331"/>
          </a:xfrm>
          <a:prstGeom prst="rect">
            <a:avLst/>
          </a:prstGeom>
        </p:spPr>
        <p:txBody>
          <a:bodyPr wrap="none">
            <a:spAutoFit/>
          </a:bodyPr>
          <a:lstStyle/>
          <a:p>
            <a:r>
              <a:rPr lang="en-US" i="1" dirty="0"/>
              <a:t>N</a:t>
            </a:r>
            <a:r>
              <a:rPr lang="en-US" dirty="0"/>
              <a:t> dimensional layer, where </a:t>
            </a:r>
            <a:r>
              <a:rPr lang="en-US" i="1" dirty="0"/>
              <a:t>N</a:t>
            </a:r>
            <a:r>
              <a:rPr lang="en-US" dirty="0"/>
              <a:t> is the number of </a:t>
            </a:r>
            <a:r>
              <a:rPr lang="en-US" dirty="0" smtClean="0"/>
              <a:t>classes</a:t>
            </a:r>
          </a:p>
          <a:p>
            <a:r>
              <a:rPr lang="en-US" dirty="0" smtClean="0"/>
              <a:t>Outputs probabilities that input belongs to one of these classes</a:t>
            </a:r>
          </a:p>
        </p:txBody>
      </p:sp>
      <p:cxnSp>
        <p:nvCxnSpPr>
          <p:cNvPr id="33" name="Straight Arrow Connector 32"/>
          <p:cNvCxnSpPr>
            <a:endCxn id="29" idx="0"/>
          </p:cNvCxnSpPr>
          <p:nvPr/>
        </p:nvCxnSpPr>
        <p:spPr>
          <a:xfrm>
            <a:off x="2084275" y="5301431"/>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72474" y="4844534"/>
            <a:ext cx="2623603" cy="369332"/>
          </a:xfrm>
          <a:prstGeom prst="rect">
            <a:avLst/>
          </a:prstGeom>
          <a:noFill/>
        </p:spPr>
        <p:txBody>
          <a:bodyPr wrap="none" rtlCol="0">
            <a:spAutoFit/>
          </a:bodyPr>
          <a:lstStyle/>
          <a:p>
            <a:r>
              <a:rPr lang="en-US" dirty="0" smtClean="0"/>
              <a:t>[Repeat previous 3 layers]</a:t>
            </a:r>
            <a:endParaRPr lang="en-US" dirty="0"/>
          </a:p>
        </p:txBody>
      </p:sp>
      <p:sp>
        <p:nvSpPr>
          <p:cNvPr id="36" name="TextBox 35"/>
          <p:cNvSpPr txBox="1"/>
          <p:nvPr/>
        </p:nvSpPr>
        <p:spPr>
          <a:xfrm>
            <a:off x="5853940" y="4567535"/>
            <a:ext cx="3820854" cy="646331"/>
          </a:xfrm>
          <a:prstGeom prst="rect">
            <a:avLst/>
          </a:prstGeom>
          <a:noFill/>
        </p:spPr>
        <p:txBody>
          <a:bodyPr wrap="none" rtlCol="0">
            <a:spAutoFit/>
          </a:bodyPr>
          <a:lstStyle/>
          <a:p>
            <a:r>
              <a:rPr lang="en-US" b="1" dirty="0" smtClean="0"/>
              <a:t>Example Problem</a:t>
            </a:r>
            <a:r>
              <a:rPr lang="en-US" dirty="0" smtClean="0"/>
              <a:t>: Digit Classification</a:t>
            </a:r>
          </a:p>
          <a:p>
            <a:pPr lvl="3"/>
            <a:r>
              <a:rPr lang="en-US" b="1" dirty="0"/>
              <a:t> </a:t>
            </a:r>
            <a:r>
              <a:rPr lang="en-US" b="1" dirty="0" smtClean="0"/>
              <a:t>   N</a:t>
            </a:r>
            <a:r>
              <a:rPr lang="en-US" dirty="0" smtClean="0"/>
              <a:t>: </a:t>
            </a:r>
            <a:r>
              <a:rPr lang="en-US" dirty="0" smtClean="0">
                <a:latin typeface="Arial" panose="020B0604020202020204" pitchFamily="34" charset="0"/>
                <a:cs typeface="Arial" panose="020B0604020202020204" pitchFamily="34" charset="0"/>
              </a:rPr>
              <a:t>10</a:t>
            </a:r>
            <a:endParaRPr lang="en-US" dirty="0"/>
          </a:p>
        </p:txBody>
      </p:sp>
      <p:grpSp>
        <p:nvGrpSpPr>
          <p:cNvPr id="42" name="Group 41"/>
          <p:cNvGrpSpPr/>
          <p:nvPr/>
        </p:nvGrpSpPr>
        <p:grpSpPr>
          <a:xfrm>
            <a:off x="5572976" y="5523851"/>
            <a:ext cx="4284401" cy="381000"/>
            <a:chOff x="5189647" y="5787841"/>
            <a:chExt cx="3419365" cy="381000"/>
          </a:xfrm>
        </p:grpSpPr>
        <p:sp>
          <p:nvSpPr>
            <p:cNvPr id="43" name="Rectangle 42"/>
            <p:cNvSpPr/>
            <p:nvPr/>
          </p:nvSpPr>
          <p:spPr>
            <a:xfrm>
              <a:off x="5189647" y="5787841"/>
              <a:ext cx="3419365"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5261019" y="5799509"/>
              <a:ext cx="3347993"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0   0.1   0.1   0.75   0   0   0   0   0   0.05</a:t>
              </a:r>
              <a:endParaRPr lang="en-US" dirty="0">
                <a:latin typeface="Arial" panose="020B0604020202020204" pitchFamily="34" charset="0"/>
                <a:cs typeface="Arial" panose="020B0604020202020204" pitchFamily="34" charset="0"/>
              </a:endParaRPr>
            </a:p>
          </p:txBody>
        </p:sp>
      </p:grpSp>
      <p:sp>
        <p:nvSpPr>
          <p:cNvPr id="45" name="Rectangle 44"/>
          <p:cNvSpPr/>
          <p:nvPr/>
        </p:nvSpPr>
        <p:spPr>
          <a:xfrm>
            <a:off x="6959622" y="5404366"/>
            <a:ext cx="685800" cy="65906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09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4"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down)">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Autoencoders</a:t>
            </a:r>
            <a:endParaRPr lang="en-US" dirty="0"/>
          </a:p>
        </p:txBody>
      </p:sp>
      <p:sp>
        <p:nvSpPr>
          <p:cNvPr id="3" name="Content Placeholder 2"/>
          <p:cNvSpPr>
            <a:spLocks noGrp="1"/>
          </p:cNvSpPr>
          <p:nvPr>
            <p:ph idx="1"/>
          </p:nvPr>
        </p:nvSpPr>
        <p:spPr>
          <a:xfrm>
            <a:off x="1522413" y="1904999"/>
            <a:ext cx="9123477" cy="4114801"/>
          </a:xfrm>
        </p:spPr>
        <p:txBody>
          <a:bodyPr/>
          <a:lstStyle/>
          <a:p>
            <a:r>
              <a:rPr lang="en-US" dirty="0" smtClean="0"/>
              <a:t>An </a:t>
            </a:r>
            <a:r>
              <a:rPr lang="en-US" b="1" dirty="0" smtClean="0"/>
              <a:t>unsupervised</a:t>
            </a:r>
            <a:r>
              <a:rPr lang="en-US" dirty="0" smtClean="0"/>
              <a:t> learning algorithm</a:t>
            </a:r>
          </a:p>
          <a:p>
            <a:r>
              <a:rPr lang="en-US" b="1" dirty="0" smtClean="0"/>
              <a:t>Goal</a:t>
            </a:r>
            <a:r>
              <a:rPr lang="en-US" dirty="0" smtClean="0"/>
              <a:t>: </a:t>
            </a:r>
            <a:r>
              <a:rPr lang="en-US" dirty="0" smtClean="0">
                <a:solidFill>
                  <a:srgbClr val="FFFF00"/>
                </a:solidFill>
              </a:rPr>
              <a:t>learn how to set the target values to be equal to the inputs</a:t>
            </a:r>
          </a:p>
          <a:p>
            <a:pPr lvl="1"/>
            <a:r>
              <a:rPr lang="en-US" dirty="0" smtClean="0"/>
              <a:t>I.E.: learn an approximation to the </a:t>
            </a:r>
            <a:r>
              <a:rPr lang="en-US" b="1" dirty="0" smtClean="0"/>
              <a:t>identity function</a:t>
            </a:r>
            <a:endParaRPr lang="en-US" b="1"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4922" t="26618" r="27430" b="14926"/>
          <a:stretch/>
        </p:blipFill>
        <p:spPr>
          <a:xfrm>
            <a:off x="2475414" y="3733800"/>
            <a:ext cx="3089514" cy="2845604"/>
          </a:xfrm>
          <a:prstGeom prst="rect">
            <a:avLst/>
          </a:prstGeom>
        </p:spPr>
      </p:pic>
      <p:sp>
        <p:nvSpPr>
          <p:cNvPr id="7" name="TextBox 6"/>
          <p:cNvSpPr txBox="1"/>
          <p:nvPr/>
        </p:nvSpPr>
        <p:spPr>
          <a:xfrm>
            <a:off x="6932612" y="4070496"/>
            <a:ext cx="4876800" cy="2246769"/>
          </a:xfrm>
          <a:prstGeom prst="rect">
            <a:avLst/>
          </a:prstGeom>
          <a:noFill/>
        </p:spPr>
        <p:txBody>
          <a:bodyPr wrap="square" rtlCol="0">
            <a:spAutoFit/>
          </a:bodyPr>
          <a:lstStyle/>
          <a:p>
            <a:r>
              <a:rPr lang="en-US" sz="2000" b="1" u="sng" dirty="0" smtClean="0">
                <a:solidFill>
                  <a:srgbClr val="FFFF00"/>
                </a:solidFill>
              </a:rPr>
              <a:t>Why is this useful?</a:t>
            </a:r>
          </a:p>
          <a:p>
            <a:pPr marL="285750" indent="-285750">
              <a:buFont typeface="Arial" panose="020B0604020202020204" pitchFamily="34" charset="0"/>
              <a:buChar char="•"/>
            </a:pPr>
            <a:r>
              <a:rPr lang="en-US" sz="2000" dirty="0" smtClean="0"/>
              <a:t>Constrain hidden layer to have fewer nodes than input</a:t>
            </a:r>
          </a:p>
          <a:p>
            <a:pPr marL="285750" indent="-285750">
              <a:buFont typeface="Arial" panose="020B0604020202020204" pitchFamily="34" charset="0"/>
              <a:buChar char="•"/>
            </a:pPr>
            <a:r>
              <a:rPr lang="en-US" sz="2000" dirty="0" smtClean="0"/>
              <a:t>Learn a compressed representation of the input</a:t>
            </a:r>
          </a:p>
          <a:p>
            <a:pPr marL="285750" indent="-285750">
              <a:buFont typeface="Arial" panose="020B0604020202020204" pitchFamily="34" charset="0"/>
              <a:buChar char="•"/>
            </a:pPr>
            <a:r>
              <a:rPr lang="en-US" sz="2000" dirty="0" smtClean="0"/>
              <a:t>Similar to principal components analysis</a:t>
            </a:r>
          </a:p>
          <a:p>
            <a:pPr marL="285750" indent="-285750">
              <a:buFont typeface="Arial" panose="020B0604020202020204" pitchFamily="34" charset="0"/>
              <a:buChar char="•"/>
            </a:pPr>
            <a:endParaRPr lang="en-US" sz="2000" dirty="0"/>
          </a:p>
        </p:txBody>
      </p:sp>
      <mc:AlternateContent xmlns:mc="http://schemas.openxmlformats.org/markup-compatibility/2006">
        <mc:Choice xmlns:a14="http://schemas.microsoft.com/office/drawing/2010/main" Requires="a14">
          <p:sp>
            <p:nvSpPr>
              <p:cNvPr id="8" name="TextBox 7"/>
              <p:cNvSpPr txBox="1"/>
              <p:nvPr/>
            </p:nvSpPr>
            <p:spPr>
              <a:xfrm>
                <a:off x="1585691" y="3941868"/>
                <a:ext cx="82644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sup>
                      </m:sSup>
                    </m:oMath>
                  </m:oMathPara>
                </a14:m>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1585691" y="3941868"/>
                <a:ext cx="826445" cy="276999"/>
              </a:xfrm>
              <a:prstGeom prst="rect">
                <a:avLst/>
              </a:prstGeom>
              <a:blipFill rotWithShape="0">
                <a:blip r:embed="rId3"/>
                <a:stretch>
                  <a:fillRect l="-4412" t="-4444" r="-2206" b="-1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5670928" y="3941867"/>
                <a:ext cx="82644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𝑁</m:t>
                          </m:r>
                        </m:sup>
                      </m:sSup>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5670928" y="3941867"/>
                <a:ext cx="826445" cy="276999"/>
              </a:xfrm>
              <a:prstGeom prst="rect">
                <a:avLst/>
              </a:prstGeom>
              <a:blipFill rotWithShape="0">
                <a:blip r:embed="rId4"/>
                <a:stretch>
                  <a:fillRect l="-7353" t="-4444" r="-2941"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3520171" y="4267200"/>
                <a:ext cx="93006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𝑥</m:t>
                      </m:r>
                    </m:oMath>
                  </m:oMathPara>
                </a14:m>
                <a:endParaRPr lang="en-US" dirty="0">
                  <a:solidFill>
                    <a:schemeClr val="bg1"/>
                  </a:solidFill>
                </a:endParaRPr>
              </a:p>
            </p:txBody>
          </p:sp>
        </mc:Choice>
        <mc:Fallback>
          <p:sp>
            <p:nvSpPr>
              <p:cNvPr id="12" name="TextBox 11"/>
              <p:cNvSpPr txBox="1">
                <a:spLocks noRot="1" noChangeAspect="1" noMove="1" noResize="1" noEditPoints="1" noAdjustHandles="1" noChangeArrowheads="1" noChangeShapeType="1" noTextEdit="1"/>
              </p:cNvSpPr>
              <p:nvPr/>
            </p:nvSpPr>
            <p:spPr>
              <a:xfrm>
                <a:off x="3520171" y="4267200"/>
                <a:ext cx="930063" cy="276999"/>
              </a:xfrm>
              <a:prstGeom prst="rect">
                <a:avLst/>
              </a:prstGeom>
              <a:blipFill rotWithShape="0">
                <a:blip r:embed="rId5"/>
                <a:stretch>
                  <a:fillRect l="-6536" t="-2222" r="-2614" b="-35556"/>
                </a:stretch>
              </a:blipFill>
            </p:spPr>
            <p:txBody>
              <a:bodyPr/>
              <a:lstStyle/>
              <a:p>
                <a:r>
                  <a:rPr lang="en-US">
                    <a:noFill/>
                  </a:rPr>
                  <a:t> </a:t>
                </a:r>
              </a:p>
            </p:txBody>
          </p:sp>
        </mc:Fallback>
      </mc:AlternateContent>
    </p:spTree>
    <p:extLst>
      <p:ext uri="{BB962C8B-B14F-4D97-AF65-F5344CB8AC3E}">
        <p14:creationId xmlns:p14="http://schemas.microsoft.com/office/powerpoint/2010/main" val="166216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1524000"/>
          </a:xfrm>
        </p:spPr>
        <p:txBody>
          <a:bodyPr anchor="ctr"/>
          <a:lstStyle/>
          <a:p>
            <a:r>
              <a:rPr lang="en-US" dirty="0" smtClean="0"/>
              <a:t>Frameworks</a:t>
            </a:r>
            <a:endParaRPr lang="en-US" dirty="0"/>
          </a:p>
        </p:txBody>
      </p:sp>
      <p:sp>
        <p:nvSpPr>
          <p:cNvPr id="3" name="Text Placeholder 2"/>
          <p:cNvSpPr>
            <a:spLocks noGrp="1"/>
          </p:cNvSpPr>
          <p:nvPr>
            <p:ph type="body" idx="1"/>
          </p:nvPr>
        </p:nvSpPr>
        <p:spPr>
          <a:xfrm>
            <a:off x="1059614" y="4003431"/>
            <a:ext cx="8687333" cy="609601"/>
          </a:xfrm>
        </p:spPr>
        <p:txBody>
          <a:bodyPr/>
          <a:lstStyle/>
          <a:p>
            <a:r>
              <a:rPr lang="en-US" dirty="0" smtClean="0"/>
              <a:t>Or, don’t build the building blocks from scratch</a:t>
            </a:r>
            <a:endParaRPr lang="en-US" dirty="0"/>
          </a:p>
        </p:txBody>
      </p:sp>
    </p:spTree>
    <p:extLst>
      <p:ext uri="{BB962C8B-B14F-4D97-AF65-F5344CB8AC3E}">
        <p14:creationId xmlns:p14="http://schemas.microsoft.com/office/powerpoint/2010/main" val="355962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Caffe</a:t>
            </a:r>
            <a:r>
              <a:rPr lang="en-US" dirty="0" smtClean="0"/>
              <a:t> (UC Berkeley)	</a:t>
            </a:r>
            <a:endParaRPr lang="en-US" dirty="0"/>
          </a:p>
        </p:txBody>
      </p:sp>
      <p:sp>
        <p:nvSpPr>
          <p:cNvPr id="3" name="Content Placeholder 2"/>
          <p:cNvSpPr>
            <a:spLocks noGrp="1"/>
          </p:cNvSpPr>
          <p:nvPr>
            <p:ph idx="1"/>
          </p:nvPr>
        </p:nvSpPr>
        <p:spPr>
          <a:xfrm>
            <a:off x="1522413" y="2362200"/>
            <a:ext cx="6934199" cy="4191000"/>
          </a:xfrm>
        </p:spPr>
        <p:txBody>
          <a:bodyPr>
            <a:normAutofit fontScale="92500" lnSpcReduction="20000"/>
          </a:bodyPr>
          <a:lstStyle/>
          <a:p>
            <a:r>
              <a:rPr lang="en-US" dirty="0" smtClean="0"/>
              <a:t>Backend in C++</a:t>
            </a:r>
          </a:p>
          <a:p>
            <a:r>
              <a:rPr lang="en-US" dirty="0" smtClean="0"/>
              <a:t>Interfaces with:</a:t>
            </a:r>
          </a:p>
          <a:p>
            <a:pPr lvl="1"/>
            <a:r>
              <a:rPr lang="en-US" sz="2400" b="1" dirty="0" smtClean="0"/>
              <a:t>Python</a:t>
            </a:r>
          </a:p>
          <a:p>
            <a:pPr lvl="1"/>
            <a:r>
              <a:rPr lang="en-US" sz="2400" b="1" dirty="0" smtClean="0"/>
              <a:t>MATLAB</a:t>
            </a:r>
          </a:p>
          <a:p>
            <a:r>
              <a:rPr lang="en-US" dirty="0" smtClean="0"/>
              <a:t>Easily switch between CPU and GPU</a:t>
            </a:r>
          </a:p>
          <a:p>
            <a:r>
              <a:rPr lang="en-US" dirty="0" smtClean="0"/>
              <a:t>Plenty of pre-trained models</a:t>
            </a:r>
          </a:p>
          <a:p>
            <a:r>
              <a:rPr lang="en-US" dirty="0" smtClean="0"/>
              <a:t>Perform end-to-end learning for many tasks</a:t>
            </a:r>
          </a:p>
          <a:p>
            <a:pPr marL="0" indent="0">
              <a:buNone/>
            </a:pPr>
            <a:endParaRPr lang="en-US" dirty="0" smtClean="0"/>
          </a:p>
          <a:p>
            <a:pPr marL="0" indent="0">
              <a:buNone/>
            </a:pPr>
            <a:r>
              <a:rPr lang="en-US" dirty="0"/>
              <a:t/>
            </a:r>
            <a:br>
              <a:rPr lang="en-US" dirty="0"/>
            </a:br>
            <a:endParaRPr lang="en-US" dirty="0"/>
          </a:p>
        </p:txBody>
      </p:sp>
      <p:sp>
        <p:nvSpPr>
          <p:cNvPr id="4" name="Rectangle 3"/>
          <p:cNvSpPr/>
          <p:nvPr/>
        </p:nvSpPr>
        <p:spPr>
          <a:xfrm>
            <a:off x="1522413" y="1709728"/>
            <a:ext cx="8602809" cy="369332"/>
          </a:xfrm>
          <a:prstGeom prst="rect">
            <a:avLst/>
          </a:prstGeom>
        </p:spPr>
        <p:txBody>
          <a:bodyPr wrap="square">
            <a:spAutoFit/>
          </a:bodyPr>
          <a:lstStyle/>
          <a:p>
            <a:r>
              <a:rPr lang="en-US" i="1" dirty="0" smtClean="0">
                <a:solidFill>
                  <a:srgbClr val="FFFF00"/>
                </a:solidFill>
              </a:rPr>
              <a:t>“deep </a:t>
            </a:r>
            <a:r>
              <a:rPr lang="en-US" i="1" dirty="0">
                <a:solidFill>
                  <a:srgbClr val="FFFF00"/>
                </a:solidFill>
              </a:rPr>
              <a:t>learning framework made with expression, speed, and modularity in </a:t>
            </a:r>
            <a:r>
              <a:rPr lang="en-US" i="1" dirty="0" smtClean="0">
                <a:solidFill>
                  <a:srgbClr val="FFFF00"/>
                </a:solidFill>
              </a:rPr>
              <a:t>mind”</a:t>
            </a:r>
            <a:endParaRPr lang="en-US" i="1" dirty="0">
              <a:solidFill>
                <a:srgbClr val="FFFF00"/>
              </a:solidFill>
            </a:endParaRPr>
          </a:p>
        </p:txBody>
      </p:sp>
      <p:sp>
        <p:nvSpPr>
          <p:cNvPr id="5" name="Rectangle 4"/>
          <p:cNvSpPr/>
          <p:nvPr/>
        </p:nvSpPr>
        <p:spPr>
          <a:xfrm>
            <a:off x="9409114" y="275995"/>
            <a:ext cx="25146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90000"/>
                    <a:lumOff val="10000"/>
                  </a:schemeClr>
                </a:solidFill>
              </a:rPr>
              <a:t>Convert data to CAFFE format (e.g.: list of images, .MAT file, .HDF5…)</a:t>
            </a:r>
            <a:endParaRPr lang="en-US" dirty="0">
              <a:solidFill>
                <a:schemeClr val="bg2">
                  <a:lumMod val="90000"/>
                  <a:lumOff val="10000"/>
                </a:schemeClr>
              </a:solidFill>
            </a:endParaRPr>
          </a:p>
        </p:txBody>
      </p:sp>
      <p:sp>
        <p:nvSpPr>
          <p:cNvPr id="6" name="Down Arrow 5"/>
          <p:cNvSpPr/>
          <p:nvPr/>
        </p:nvSpPr>
        <p:spPr>
          <a:xfrm>
            <a:off x="10514014" y="2927755"/>
            <a:ext cx="4572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10439743" y="1930735"/>
            <a:ext cx="4572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411043" y="2671075"/>
            <a:ext cx="2514600" cy="805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90000"/>
                    <a:lumOff val="10000"/>
                  </a:schemeClr>
                </a:solidFill>
              </a:rPr>
              <a:t>Define the network</a:t>
            </a:r>
            <a:endParaRPr lang="en-US" dirty="0">
              <a:solidFill>
                <a:schemeClr val="bg2">
                  <a:lumMod val="90000"/>
                  <a:lumOff val="10000"/>
                </a:schemeClr>
              </a:solidFill>
            </a:endParaRPr>
          </a:p>
        </p:txBody>
      </p:sp>
      <p:sp>
        <p:nvSpPr>
          <p:cNvPr id="10" name="Down Arrow 9"/>
          <p:cNvSpPr/>
          <p:nvPr/>
        </p:nvSpPr>
        <p:spPr>
          <a:xfrm>
            <a:off x="10437814" y="3683335"/>
            <a:ext cx="4572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409114" y="4419600"/>
            <a:ext cx="2514600" cy="805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90000"/>
                    <a:lumOff val="10000"/>
                  </a:schemeClr>
                </a:solidFill>
              </a:rPr>
              <a:t>Configure the solver</a:t>
            </a:r>
            <a:endParaRPr lang="en-US" dirty="0">
              <a:solidFill>
                <a:schemeClr val="bg2">
                  <a:lumMod val="90000"/>
                  <a:lumOff val="10000"/>
                </a:schemeClr>
              </a:solidFill>
            </a:endParaRPr>
          </a:p>
        </p:txBody>
      </p:sp>
      <p:sp>
        <p:nvSpPr>
          <p:cNvPr id="12" name="Down Arrow 11"/>
          <p:cNvSpPr/>
          <p:nvPr/>
        </p:nvSpPr>
        <p:spPr>
          <a:xfrm>
            <a:off x="10437814" y="5427785"/>
            <a:ext cx="4572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409114" y="6096000"/>
            <a:ext cx="2514600" cy="65292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TRAIN</a:t>
            </a:r>
            <a:endParaRPr lang="en-US" dirty="0">
              <a:solidFill>
                <a:schemeClr val="tx1"/>
              </a:solidFill>
            </a:endParaRPr>
          </a:p>
        </p:txBody>
      </p:sp>
      <p:pic>
        <p:nvPicPr>
          <p:cNvPr id="1026" name="Picture 2" descr="https://lh3.googleusercontent.com/H0NBqiQAbI12cI9ArNiFLjooNA1yxubpnKZrzOK7NrTmukIsJkJwTOazjEH3JzG1zHzqiPj-Or1056RSAx4bF55MQvgwtJfucZBwcFhoaEVMDXZgVh1ja0E7jgTGZZp_aoM4Q6Y2l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12" y="766020"/>
            <a:ext cx="878681" cy="914400"/>
          </a:xfrm>
          <a:prstGeom prst="rect">
            <a:avLst/>
          </a:prstGeom>
          <a:noFill/>
          <a:effectLst>
            <a:reflection blurRad="6350" stA="50000" endA="300" endPos="55500" dist="101600" dir="5400000" sy="-100000" algn="bl" rotWithShape="0"/>
          </a:effectLst>
          <a:extLst>
            <a:ext uri="{909E8E84-426E-40DD-AFC4-6F175D3DCCD1}">
              <a14:hiddenFill xmlns:a14="http://schemas.microsoft.com/office/drawing/2010/main">
                <a:solidFill>
                  <a:srgbClr val="FFFFFF"/>
                </a:solidFill>
              </a14:hiddenFill>
            </a:ext>
          </a:extLst>
        </p:spPr>
      </p:pic>
      <p:sp>
        <p:nvSpPr>
          <p:cNvPr id="14" name="Rectangle 13"/>
          <p:cNvSpPr/>
          <p:nvPr/>
        </p:nvSpPr>
        <p:spPr>
          <a:xfrm>
            <a:off x="3884612" y="5935394"/>
            <a:ext cx="3688959" cy="400110"/>
          </a:xfrm>
          <a:prstGeom prst="rect">
            <a:avLst/>
          </a:prstGeom>
        </p:spPr>
        <p:txBody>
          <a:bodyPr wrap="none">
            <a:spAutoFit/>
          </a:bodyPr>
          <a:lstStyle/>
          <a:p>
            <a:r>
              <a:rPr lang="en-US" sz="2000" b="1" dirty="0"/>
              <a:t>http://caffe.berkeleyvision.org/ </a:t>
            </a:r>
            <a:endParaRPr lang="en-US" sz="2000" dirty="0"/>
          </a:p>
        </p:txBody>
      </p:sp>
    </p:spTree>
    <p:extLst>
      <p:ext uri="{BB962C8B-B14F-4D97-AF65-F5344CB8AC3E}">
        <p14:creationId xmlns:p14="http://schemas.microsoft.com/office/powerpoint/2010/main" val="63884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TensorFlow</a:t>
            </a:r>
            <a:r>
              <a:rPr lang="en-US" dirty="0" smtClean="0"/>
              <a:t> (</a:t>
            </a:r>
            <a:r>
              <a:rPr lang="en-US" dirty="0" err="1" smtClean="0"/>
              <a:t>GoogleBrain</a:t>
            </a:r>
            <a:r>
              <a:rPr lang="en-US" dirty="0" smtClean="0"/>
              <a:t>)</a:t>
            </a:r>
            <a:endParaRPr lang="en-US" dirty="0"/>
          </a:p>
        </p:txBody>
      </p:sp>
      <p:sp>
        <p:nvSpPr>
          <p:cNvPr id="3" name="Content Placeholder 2"/>
          <p:cNvSpPr>
            <a:spLocks noGrp="1"/>
          </p:cNvSpPr>
          <p:nvPr>
            <p:ph idx="1"/>
          </p:nvPr>
        </p:nvSpPr>
        <p:spPr>
          <a:xfrm>
            <a:off x="1522413" y="2362200"/>
            <a:ext cx="4800599" cy="3657600"/>
          </a:xfrm>
        </p:spPr>
        <p:txBody>
          <a:bodyPr>
            <a:normAutofit/>
          </a:bodyPr>
          <a:lstStyle/>
          <a:p>
            <a:r>
              <a:rPr lang="en-US" dirty="0" smtClean="0"/>
              <a:t>Can run on multiple CPUs and GPUs</a:t>
            </a:r>
          </a:p>
          <a:p>
            <a:r>
              <a:rPr lang="en-US" dirty="0" smtClean="0"/>
              <a:t>Construct models at your preferred level of abstraction</a:t>
            </a:r>
          </a:p>
          <a:p>
            <a:r>
              <a:rPr lang="en-US" dirty="0" smtClean="0"/>
              <a:t>Visualization/training monitoring capabilities via </a:t>
            </a:r>
            <a:r>
              <a:rPr lang="en-US" dirty="0" err="1" smtClean="0"/>
              <a:t>Tensorboard</a:t>
            </a:r>
            <a:endParaRPr lang="en-US" dirty="0" smtClean="0"/>
          </a:p>
          <a:p>
            <a:r>
              <a:rPr lang="en-US" dirty="0" smtClean="0"/>
              <a:t>Develop models for production</a:t>
            </a:r>
          </a:p>
          <a:p>
            <a:endParaRPr lang="en-US" dirty="0"/>
          </a:p>
        </p:txBody>
      </p:sp>
      <p:pic>
        <p:nvPicPr>
          <p:cNvPr id="2050" name="Picture 2" descr="https://lh3.googleusercontent.com/I1Dpp7I9RZIGl0rVMlPfnhfl-bkl_2uDHZwVC87BWmqtPaAs1irMWOdJxTmTEQJB-VGfLryCyHxqvyNchVIVLL-vqGrF3Q=s688"/>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39462" t="29328" r="37282" b="27261"/>
          <a:stretch/>
        </p:blipFill>
        <p:spPr bwMode="auto">
          <a:xfrm>
            <a:off x="303212" y="808306"/>
            <a:ext cx="1066800" cy="1120139"/>
          </a:xfrm>
          <a:prstGeom prst="rect">
            <a:avLst/>
          </a:prstGeom>
          <a:noFill/>
          <a:effectLst>
            <a:reflection blurRad="6350" stA="50000" endA="300" endPos="555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1522413" y="1752600"/>
            <a:ext cx="10363199" cy="369332"/>
          </a:xfrm>
          <a:prstGeom prst="rect">
            <a:avLst/>
          </a:prstGeom>
        </p:spPr>
        <p:txBody>
          <a:bodyPr wrap="square">
            <a:spAutoFit/>
          </a:bodyPr>
          <a:lstStyle/>
          <a:p>
            <a:r>
              <a:rPr lang="en-US" i="1" dirty="0" smtClean="0">
                <a:solidFill>
                  <a:srgbClr val="FFFF00"/>
                </a:solidFill>
              </a:rPr>
              <a:t>“open </a:t>
            </a:r>
            <a:r>
              <a:rPr lang="en-US" i="1" dirty="0">
                <a:solidFill>
                  <a:srgbClr val="FFFF00"/>
                </a:solidFill>
              </a:rPr>
              <a:t>source software </a:t>
            </a:r>
            <a:r>
              <a:rPr lang="en-US" i="1" dirty="0" smtClean="0">
                <a:solidFill>
                  <a:srgbClr val="FFFF00"/>
                </a:solidFill>
              </a:rPr>
              <a:t>library [machine learning framework] </a:t>
            </a:r>
            <a:r>
              <a:rPr lang="en-US" i="1" dirty="0">
                <a:solidFill>
                  <a:srgbClr val="FFFF00"/>
                </a:solidFill>
              </a:rPr>
              <a:t>for high performance numerical </a:t>
            </a:r>
            <a:r>
              <a:rPr lang="en-US" i="1" dirty="0" smtClean="0">
                <a:solidFill>
                  <a:srgbClr val="FFFF00"/>
                </a:solidFill>
              </a:rPr>
              <a:t>computation”</a:t>
            </a:r>
            <a:endParaRPr lang="en-US" i="1" dirty="0">
              <a:solidFill>
                <a:srgbClr val="FFFF00"/>
              </a:solidFill>
            </a:endParaRPr>
          </a:p>
        </p:txBody>
      </p:sp>
      <p:sp>
        <p:nvSpPr>
          <p:cNvPr id="5" name="Rectangle 4"/>
          <p:cNvSpPr/>
          <p:nvPr/>
        </p:nvSpPr>
        <p:spPr>
          <a:xfrm>
            <a:off x="3808412" y="6248400"/>
            <a:ext cx="3944670" cy="369332"/>
          </a:xfrm>
          <a:prstGeom prst="rect">
            <a:avLst/>
          </a:prstGeom>
        </p:spPr>
        <p:txBody>
          <a:bodyPr wrap="none">
            <a:spAutoFit/>
          </a:bodyPr>
          <a:lstStyle/>
          <a:p>
            <a:r>
              <a:rPr lang="en-US" b="1" dirty="0"/>
              <a:t>https://www.tensorflow.org/tutorials/</a:t>
            </a:r>
          </a:p>
        </p:txBody>
      </p:sp>
      <p:pic>
        <p:nvPicPr>
          <p:cNvPr id="6" name="Picture 5"/>
          <p:cNvPicPr>
            <a:picLocks noChangeAspect="1"/>
          </p:cNvPicPr>
          <p:nvPr/>
        </p:nvPicPr>
        <p:blipFill>
          <a:blip r:embed="rId4"/>
          <a:stretch>
            <a:fillRect/>
          </a:stretch>
        </p:blipFill>
        <p:spPr>
          <a:xfrm>
            <a:off x="6551612" y="2819400"/>
            <a:ext cx="5372100" cy="2461076"/>
          </a:xfrm>
          <a:prstGeom prst="rect">
            <a:avLst/>
          </a:prstGeom>
        </p:spPr>
      </p:pic>
    </p:spTree>
    <p:extLst>
      <p:ext uri="{BB962C8B-B14F-4D97-AF65-F5344CB8AC3E}">
        <p14:creationId xmlns:p14="http://schemas.microsoft.com/office/powerpoint/2010/main" val="1260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Decision Theory</a:t>
            </a:r>
            <a:endParaRPr lang="en-US" dirty="0"/>
          </a:p>
        </p:txBody>
      </p:sp>
      <p:sp>
        <p:nvSpPr>
          <p:cNvPr id="6" name="TextBox 5"/>
          <p:cNvSpPr txBox="1"/>
          <p:nvPr/>
        </p:nvSpPr>
        <p:spPr>
          <a:xfrm>
            <a:off x="3960812" y="2092195"/>
            <a:ext cx="5834174" cy="400110"/>
          </a:xfrm>
          <a:prstGeom prst="rect">
            <a:avLst/>
          </a:prstGeom>
          <a:noFill/>
        </p:spPr>
        <p:txBody>
          <a:bodyPr wrap="square" rtlCol="0">
            <a:spAutoFit/>
          </a:bodyPr>
          <a:lstStyle/>
          <a:p>
            <a:r>
              <a:rPr lang="en-US" sz="2000" b="1" dirty="0" smtClean="0"/>
              <a:t>Classes</a:t>
            </a:r>
            <a:r>
              <a:rPr lang="en-US" sz="2000" dirty="0" smtClean="0"/>
              <a:t>: classes drawn from random variable </a:t>
            </a:r>
            <a:r>
              <a:rPr lang="en-US" sz="2000" b="1" dirty="0" smtClean="0"/>
              <a:t>Y</a:t>
            </a:r>
            <a:endParaRPr lang="en-US" sz="2000" dirty="0"/>
          </a:p>
        </p:txBody>
      </p:sp>
      <mc:AlternateContent xmlns:mc="http://schemas.openxmlformats.org/markup-compatibility/2006" xmlns:a14="http://schemas.microsoft.com/office/drawing/2010/main">
        <mc:Choice Requires="a14">
          <p:sp>
            <p:nvSpPr>
              <p:cNvPr id="7" name="TextBox 6"/>
              <p:cNvSpPr txBox="1"/>
              <p:nvPr/>
            </p:nvSpPr>
            <p:spPr>
              <a:xfrm>
                <a:off x="4617087" y="2554705"/>
                <a:ext cx="3476657"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𝑌</m:t>
                          </m:r>
                        </m:e>
                        <m:sub>
                          <m:r>
                            <a:rPr lang="en-US" sz="2000" b="0" i="1" smtClean="0">
                              <a:latin typeface="Cambria Math" panose="02040503050406030204" pitchFamily="18" charset="0"/>
                            </a:rPr>
                            <m:t>𝑓𝑖𝑠h</m:t>
                          </m:r>
                        </m:sub>
                      </m:sSub>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𝑐𝑙𝑜𝑤𝑛</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𝑓𝑖𝑠h</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𝑏𝑙𝑢𝑒</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𝑡𝑎𝑛𝑔</m:t>
                          </m:r>
                        </m:e>
                      </m:d>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4617087" y="2554705"/>
                <a:ext cx="3476657" cy="332399"/>
              </a:xfrm>
              <a:prstGeom prst="rect">
                <a:avLst/>
              </a:prstGeom>
              <a:blipFill rotWithShape="0">
                <a:blip r:embed="rId3"/>
                <a:stretch>
                  <a:fillRect l="-1226" b="-2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617087" y="3039504"/>
                <a:ext cx="2558841"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𝑌</m:t>
                          </m:r>
                        </m:e>
                        <m:sub>
                          <m:r>
                            <a:rPr lang="en-US" sz="2000" b="0" i="1" smtClean="0">
                              <a:latin typeface="Cambria Math" panose="02040503050406030204" pitchFamily="18" charset="0"/>
                            </a:rPr>
                            <m:t>𝑔𝑟𝑎𝑑𝑒𝑠</m:t>
                          </m:r>
                        </m:sub>
                      </m:sSub>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𝐷</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𝐹</m:t>
                          </m:r>
                        </m:e>
                      </m:d>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4617087" y="3039504"/>
                <a:ext cx="2558841" cy="332720"/>
              </a:xfrm>
              <a:prstGeom prst="rect">
                <a:avLst/>
              </a:prstGeom>
              <a:blipFill rotWithShape="0">
                <a:blip r:embed="rId4"/>
                <a:stretch>
                  <a:fillRect l="-1905"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617087" y="3522230"/>
                <a:ext cx="5454442"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𝑌</m:t>
                          </m:r>
                        </m:e>
                        <m:sub>
                          <m:r>
                            <a:rPr lang="en-US" sz="2000" b="0" i="1" smtClean="0">
                              <a:latin typeface="Cambria Math" panose="02040503050406030204" pitchFamily="18" charset="0"/>
                            </a:rPr>
                            <m:t>𝑑𝑖𝑎𝑔𝑛𝑜𝑠𝑒𝑠</m:t>
                          </m:r>
                        </m:sub>
                      </m:sSub>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𝑑𝑖𝑠𝑒𝑎𝑠𝑒</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𝑑𝑖𝑠𝑒𝑎𝑠𝑒</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 …, </m:t>
                          </m:r>
                          <m:r>
                            <a:rPr lang="en-US" sz="2000" b="0" i="1" smtClean="0">
                              <a:latin typeface="Cambria Math" panose="02040503050406030204" pitchFamily="18" charset="0"/>
                              <a:ea typeface="Cambria Math" panose="02040503050406030204" pitchFamily="18" charset="0"/>
                            </a:rPr>
                            <m:t>𝑑𝑖𝑠𝑒𝑎𝑠𝑒</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𝑁</m:t>
                          </m:r>
                        </m:e>
                      </m:d>
                    </m:oMath>
                  </m:oMathPara>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4617087" y="3522230"/>
                <a:ext cx="5454442" cy="332720"/>
              </a:xfrm>
              <a:prstGeom prst="rect">
                <a:avLst/>
              </a:prstGeom>
              <a:blipFill rotWithShape="0">
                <a:blip r:embed="rId5"/>
                <a:stretch>
                  <a:fillRect l="-670" b="-27778"/>
                </a:stretch>
              </a:blipFill>
            </p:spPr>
            <p:txBody>
              <a:bodyPr/>
              <a:lstStyle/>
              <a:p>
                <a:r>
                  <a:rPr lang="en-US">
                    <a:noFill/>
                  </a:rPr>
                  <a:t> </a:t>
                </a:r>
              </a:p>
            </p:txBody>
          </p:sp>
        </mc:Fallback>
      </mc:AlternateContent>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905000"/>
            <a:ext cx="4390017" cy="3657600"/>
          </a:xfrm>
          <a:prstGeom prst="rect">
            <a:avLst/>
          </a:prstGeom>
        </p:spPr>
      </p:pic>
      <p:pic>
        <p:nvPicPr>
          <p:cNvPr id="14" name="Picture 13"/>
          <p:cNvPicPr>
            <a:picLocks noChangeAspect="1"/>
          </p:cNvPicPr>
          <p:nvPr/>
        </p:nvPicPr>
        <p:blipFill>
          <a:blip r:embed="rId7" cstate="print">
            <a:extLst>
              <a:ext uri="{BEBA8EAE-BF5A-486C-A8C5-ECC9F3942E4B}">
                <a14:imgProps xmlns:a14="http://schemas.microsoft.com/office/drawing/2010/main">
                  <a14:imgLayer r:embed="rId8">
                    <a14:imgEffect>
                      <a14:backgroundRemoval t="3191" b="98235" l="3964" r="97275"/>
                    </a14:imgEffect>
                  </a14:imgLayer>
                </a14:imgProps>
              </a:ext>
              <a:ext uri="{28A0092B-C50C-407E-A947-70E740481C1C}">
                <a14:useLocalDpi xmlns:a14="http://schemas.microsoft.com/office/drawing/2010/main" val="0"/>
              </a:ext>
            </a:extLst>
          </a:blip>
          <a:stretch>
            <a:fillRect/>
          </a:stretch>
        </p:blipFill>
        <p:spPr>
          <a:xfrm flipH="1">
            <a:off x="1506648" y="2895600"/>
            <a:ext cx="1408390" cy="1713095"/>
          </a:xfrm>
          <a:prstGeom prst="rect">
            <a:avLst/>
          </a:prstGeom>
        </p:spPr>
      </p:pic>
      <p:sp>
        <p:nvSpPr>
          <p:cNvPr id="15" name="TextBox 14"/>
          <p:cNvSpPr txBox="1"/>
          <p:nvPr/>
        </p:nvSpPr>
        <p:spPr>
          <a:xfrm>
            <a:off x="4037012" y="4495800"/>
            <a:ext cx="7315200" cy="400110"/>
          </a:xfrm>
          <a:prstGeom prst="rect">
            <a:avLst/>
          </a:prstGeom>
          <a:noFill/>
        </p:spPr>
        <p:txBody>
          <a:bodyPr wrap="square" rtlCol="0">
            <a:spAutoFit/>
          </a:bodyPr>
          <a:lstStyle/>
          <a:p>
            <a:r>
              <a:rPr lang="en-US" sz="2000" b="1" dirty="0" smtClean="0"/>
              <a:t>Observer</a:t>
            </a:r>
            <a:r>
              <a:rPr lang="en-US" sz="2000" dirty="0" smtClean="0"/>
              <a:t>: measures features drawn from a random process </a:t>
            </a:r>
            <a:r>
              <a:rPr lang="en-US" sz="2000" b="1" dirty="0" smtClean="0"/>
              <a:t>X</a:t>
            </a:r>
            <a:endParaRPr lang="en-US" sz="2000" b="1" dirty="0"/>
          </a:p>
        </p:txBody>
      </p:sp>
      <mc:AlternateContent xmlns:mc="http://schemas.openxmlformats.org/markup-compatibility/2006" xmlns:a14="http://schemas.microsoft.com/office/drawing/2010/main">
        <mc:Choice Requires="a14">
          <p:sp>
            <p:nvSpPr>
              <p:cNvPr id="16" name="TextBox 15"/>
              <p:cNvSpPr txBox="1"/>
              <p:nvPr/>
            </p:nvSpPr>
            <p:spPr>
              <a:xfrm>
                <a:off x="4617087" y="4981539"/>
                <a:ext cx="3209212" cy="3386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𝑓𝑖𝑠h</m:t>
                          </m:r>
                        </m:sub>
                      </m:sSub>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𝑐𝑜𝑙𝑜𝑟</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𝑙𝑒𝑛𝑔𝑡h</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2</m:t>
                          </m:r>
                        </m:sup>
                      </m:sSup>
                    </m:oMath>
                  </m:oMathPara>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617087" y="4981539"/>
                <a:ext cx="3209212" cy="338619"/>
              </a:xfrm>
              <a:prstGeom prst="rect">
                <a:avLst/>
              </a:prstGeom>
              <a:blipFill rotWithShape="0">
                <a:blip r:embed="rId9"/>
                <a:stretch>
                  <a:fillRect l="-1328" r="-38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617087" y="5466338"/>
                <a:ext cx="4115166" cy="3391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𝑔𝑟𝑎𝑑𝑒𝑠</m:t>
                          </m:r>
                        </m:sub>
                      </m:sSub>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𝐻𝑊</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𝐻𝑊</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𝐻𝑊</m:t>
                              </m:r>
                            </m:e>
                            <m:sub>
                              <m:r>
                                <a:rPr lang="en-US" sz="2000" b="0" i="1" smtClean="0">
                                  <a:latin typeface="Cambria Math" panose="02040503050406030204" pitchFamily="18" charset="0"/>
                                  <a:ea typeface="Cambria Math" panose="02040503050406030204" pitchFamily="18" charset="0"/>
                                </a:rPr>
                                <m:t>𝑛</m:t>
                              </m:r>
                            </m:sub>
                          </m:sSub>
                        </m:e>
                      </m:d>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𝑁</m:t>
                          </m:r>
                        </m:sup>
                      </m:sSup>
                    </m:oMath>
                  </m:oMathPara>
                </a14:m>
                <a:endParaRPr 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4617087" y="5466338"/>
                <a:ext cx="4115166" cy="339132"/>
              </a:xfrm>
              <a:prstGeom prst="rect">
                <a:avLst/>
              </a:prstGeom>
              <a:blipFill rotWithShape="0">
                <a:blip r:embed="rId10"/>
                <a:stretch>
                  <a:fillRect l="-1037" r="-148"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617087" y="5949064"/>
                <a:ext cx="6451831" cy="338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𝑑𝑖𝑎𝑔𝑛𝑜𝑠𝑒𝑠</m:t>
                          </m:r>
                        </m:sub>
                      </m:sSub>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𝑠𝑦𝑚𝑝𝑡𝑜𝑚</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𝑠𝑦𝑚𝑝𝑡𝑜𝑚</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𝑠𝑦𝑚𝑝𝑡𝑜𝑚</m:t>
                              </m:r>
                            </m:e>
                            <m:sub>
                              <m:r>
                                <a:rPr lang="en-US" sz="2000" b="0" i="1" smtClean="0">
                                  <a:latin typeface="Cambria Math" panose="02040503050406030204" pitchFamily="18" charset="0"/>
                                  <a:ea typeface="Cambria Math" panose="02040503050406030204" pitchFamily="18" charset="0"/>
                                </a:rPr>
                                <m:t>𝑁</m:t>
                              </m:r>
                            </m:sub>
                          </m:sSub>
                        </m:e>
                      </m:d>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𝑁</m:t>
                          </m:r>
                        </m:sup>
                      </m:sSup>
                    </m:oMath>
                  </m:oMathPara>
                </a14:m>
                <a:endParaRPr lang="en-US" sz="2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617087" y="5949064"/>
                <a:ext cx="6451831" cy="338939"/>
              </a:xfrm>
              <a:prstGeom prst="rect">
                <a:avLst/>
              </a:prstGeom>
              <a:blipFill rotWithShape="0">
                <a:blip r:embed="rId11"/>
                <a:stretch>
                  <a:fillRect l="-755" r="-189" b="-27273"/>
                </a:stretch>
              </a:blipFill>
            </p:spPr>
            <p:txBody>
              <a:bodyPr/>
              <a:lstStyle/>
              <a:p>
                <a:r>
                  <a:rPr lang="en-US">
                    <a:noFill/>
                  </a:rPr>
                  <a:t> </a:t>
                </a:r>
              </a:p>
            </p:txBody>
          </p:sp>
        </mc:Fallback>
      </mc:AlternateContent>
    </p:spTree>
    <p:extLst>
      <p:ext uri="{BB962C8B-B14F-4D97-AF65-F5344CB8AC3E}">
        <p14:creationId xmlns:p14="http://schemas.microsoft.com/office/powerpoint/2010/main" val="23828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MATLAB (</a:t>
            </a:r>
            <a:r>
              <a:rPr lang="en-US" dirty="0" err="1" smtClean="0"/>
              <a:t>MathWorks</a:t>
            </a:r>
            <a:r>
              <a:rPr lang="en-US" dirty="0" smtClean="0"/>
              <a: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3212" y="914400"/>
            <a:ext cx="1018205" cy="914400"/>
          </a:xfrm>
          <a:effectLst>
            <a:reflection blurRad="6350" stA="50000" endA="300" endPos="55500" dist="50800" dir="5400000" sy="-100000" algn="bl" rotWithShape="0"/>
          </a:effectLst>
        </p:spPr>
      </p:pic>
      <p:sp>
        <p:nvSpPr>
          <p:cNvPr id="5" name="Rectangle 4"/>
          <p:cNvSpPr/>
          <p:nvPr/>
        </p:nvSpPr>
        <p:spPr>
          <a:xfrm>
            <a:off x="1554779" y="1828800"/>
            <a:ext cx="10178433" cy="646331"/>
          </a:xfrm>
          <a:prstGeom prst="rect">
            <a:avLst/>
          </a:prstGeom>
        </p:spPr>
        <p:txBody>
          <a:bodyPr wrap="square">
            <a:spAutoFit/>
          </a:bodyPr>
          <a:lstStyle/>
          <a:p>
            <a:r>
              <a:rPr lang="en-US" i="1" dirty="0" smtClean="0">
                <a:solidFill>
                  <a:srgbClr val="FFFF00"/>
                </a:solidFill>
              </a:rPr>
              <a:t>“Using </a:t>
            </a:r>
            <a:r>
              <a:rPr lang="en-US" i="1" dirty="0">
                <a:solidFill>
                  <a:srgbClr val="FFFF00"/>
                </a:solidFill>
              </a:rPr>
              <a:t>MATLAB®, engineers and other domain experts have deployed thousands of applications for predictive maintenance, sensor analytics, finance, and communication </a:t>
            </a:r>
            <a:r>
              <a:rPr lang="en-US" i="1" dirty="0" smtClean="0">
                <a:solidFill>
                  <a:srgbClr val="FFFF00"/>
                </a:solidFill>
              </a:rPr>
              <a:t>electronics.”</a:t>
            </a:r>
            <a:endParaRPr lang="en-US" i="1" dirty="0">
              <a:solidFill>
                <a:srgbClr val="FFFF00"/>
              </a:solidFill>
            </a:endParaRPr>
          </a:p>
        </p:txBody>
      </p:sp>
      <p:sp>
        <p:nvSpPr>
          <p:cNvPr id="6" name="Content Placeholder 2"/>
          <p:cNvSpPr txBox="1">
            <a:spLocks/>
          </p:cNvSpPr>
          <p:nvPr/>
        </p:nvSpPr>
        <p:spPr>
          <a:xfrm>
            <a:off x="1522413" y="2667000"/>
            <a:ext cx="7924799" cy="38862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smtClean="0"/>
              <a:t>Like the others: </a:t>
            </a:r>
          </a:p>
          <a:p>
            <a:pPr lvl="1"/>
            <a:r>
              <a:rPr lang="en-US" dirty="0" smtClean="0"/>
              <a:t>CPU/GPU </a:t>
            </a:r>
          </a:p>
          <a:p>
            <a:pPr lvl="1"/>
            <a:r>
              <a:rPr lang="en-US" dirty="0" smtClean="0"/>
              <a:t>Pre-trained models</a:t>
            </a:r>
          </a:p>
          <a:p>
            <a:pPr lvl="1"/>
            <a:r>
              <a:rPr lang="en-US" dirty="0" smtClean="0"/>
              <a:t>End-to-end learning</a:t>
            </a:r>
          </a:p>
          <a:p>
            <a:r>
              <a:rPr lang="en-US" dirty="0" smtClean="0"/>
              <a:t>So many toolboxes</a:t>
            </a:r>
          </a:p>
          <a:p>
            <a:pPr lvl="1"/>
            <a:r>
              <a:rPr lang="en-US" dirty="0" smtClean="0"/>
              <a:t>Image Processing , Signal Processing, Statistics &amp; Machine Learning, Deep Learning, Computer Vision, Parallel Computing …</a:t>
            </a:r>
          </a:p>
          <a:p>
            <a:r>
              <a:rPr lang="en-US" dirty="0" smtClean="0"/>
              <a:t>C/C++ for embedded applications</a:t>
            </a:r>
            <a:endParaRPr lang="en-US" dirty="0"/>
          </a:p>
        </p:txBody>
      </p:sp>
    </p:spTree>
    <p:extLst>
      <p:ext uri="{BB962C8B-B14F-4D97-AF65-F5344CB8AC3E}">
        <p14:creationId xmlns:p14="http://schemas.microsoft.com/office/powerpoint/2010/main" val="1318686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PyTorch</a:t>
            </a:r>
            <a:endParaRPr lang="en-US" dirty="0"/>
          </a:p>
        </p:txBody>
      </p:sp>
      <p:sp>
        <p:nvSpPr>
          <p:cNvPr id="3" name="Content Placeholder 2"/>
          <p:cNvSpPr>
            <a:spLocks noGrp="1"/>
          </p:cNvSpPr>
          <p:nvPr>
            <p:ph idx="1"/>
          </p:nvPr>
        </p:nvSpPr>
        <p:spPr>
          <a:xfrm>
            <a:off x="1522413" y="2590800"/>
            <a:ext cx="9134391" cy="3429000"/>
          </a:xfrm>
        </p:spPr>
        <p:txBody>
          <a:bodyPr/>
          <a:lstStyle/>
          <a:p>
            <a:r>
              <a:rPr lang="en-US" dirty="0" smtClean="0"/>
              <a:t>Tensor computation with strong GPU acceleration</a:t>
            </a:r>
          </a:p>
          <a:p>
            <a:r>
              <a:rPr lang="en-US" dirty="0" smtClean="0"/>
              <a:t>Interfaces with C++ and Python</a:t>
            </a:r>
          </a:p>
          <a:p>
            <a:r>
              <a:rPr lang="en-US" dirty="0" smtClean="0"/>
              <a:t>Many pre-trained models</a:t>
            </a:r>
          </a:p>
          <a:p>
            <a:endParaRPr lang="en-US" dirty="0" smtClean="0"/>
          </a:p>
          <a:p>
            <a:endParaRPr lang="en-US" dirty="0"/>
          </a:p>
        </p:txBody>
      </p:sp>
      <p:sp>
        <p:nvSpPr>
          <p:cNvPr id="5" name="Rectangle 4"/>
          <p:cNvSpPr/>
          <p:nvPr/>
        </p:nvSpPr>
        <p:spPr>
          <a:xfrm>
            <a:off x="1522413" y="1752600"/>
            <a:ext cx="10134599" cy="646331"/>
          </a:xfrm>
          <a:prstGeom prst="rect">
            <a:avLst/>
          </a:prstGeom>
        </p:spPr>
        <p:txBody>
          <a:bodyPr wrap="square">
            <a:spAutoFit/>
          </a:bodyPr>
          <a:lstStyle/>
          <a:p>
            <a:r>
              <a:rPr lang="en-US" i="1" dirty="0" smtClean="0">
                <a:solidFill>
                  <a:srgbClr val="FFFF00"/>
                </a:solidFill>
              </a:rPr>
              <a:t>“Open </a:t>
            </a:r>
            <a:r>
              <a:rPr lang="en-US" i="1" dirty="0">
                <a:solidFill>
                  <a:srgbClr val="FFFF00"/>
                </a:solidFill>
              </a:rPr>
              <a:t>source deep learning </a:t>
            </a:r>
            <a:r>
              <a:rPr lang="en-US" i="1" dirty="0" smtClean="0">
                <a:solidFill>
                  <a:srgbClr val="FFFF00"/>
                </a:solidFill>
              </a:rPr>
              <a:t>platform [for Python] </a:t>
            </a:r>
            <a:r>
              <a:rPr lang="en-US" i="1" dirty="0">
                <a:solidFill>
                  <a:srgbClr val="FFFF00"/>
                </a:solidFill>
              </a:rPr>
              <a:t>that provides a seamless path from research prototyping to production </a:t>
            </a:r>
            <a:r>
              <a:rPr lang="en-US" i="1" dirty="0" smtClean="0">
                <a:solidFill>
                  <a:srgbClr val="FFFF00"/>
                </a:solidFill>
              </a:rPr>
              <a:t>deployment”</a:t>
            </a:r>
            <a:endParaRPr lang="en-US" i="1" dirty="0">
              <a:solidFill>
                <a:srgbClr val="FFFF00"/>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412" y="914400"/>
            <a:ext cx="914400" cy="914400"/>
          </a:xfrm>
          <a:prstGeom prst="rect">
            <a:avLst/>
          </a:prstGeom>
          <a:effectLst>
            <a:reflection blurRad="6350" stA="50000" endA="300" endPos="55500" dist="50800" dir="5400000" sy="-100000" algn="bl" rotWithShape="0"/>
          </a:effectLst>
        </p:spPr>
      </p:pic>
      <p:sp>
        <p:nvSpPr>
          <p:cNvPr id="7" name="Rectangle 6"/>
          <p:cNvSpPr/>
          <p:nvPr/>
        </p:nvSpPr>
        <p:spPr>
          <a:xfrm>
            <a:off x="4722812" y="6032434"/>
            <a:ext cx="3068469" cy="369332"/>
          </a:xfrm>
          <a:prstGeom prst="rect">
            <a:avLst/>
          </a:prstGeom>
        </p:spPr>
        <p:txBody>
          <a:bodyPr wrap="none">
            <a:spAutoFit/>
          </a:bodyPr>
          <a:lstStyle/>
          <a:p>
            <a:r>
              <a:rPr lang="en-US" b="1" dirty="0"/>
              <a:t>https://pytorch.org/tutorials/</a:t>
            </a:r>
          </a:p>
        </p:txBody>
      </p:sp>
    </p:spTree>
    <p:extLst>
      <p:ext uri="{BB962C8B-B14F-4D97-AF65-F5344CB8AC3E}">
        <p14:creationId xmlns:p14="http://schemas.microsoft.com/office/powerpoint/2010/main" val="92631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614" y="2286000"/>
            <a:ext cx="8692399" cy="2057400"/>
          </a:xfrm>
        </p:spPr>
        <p:txBody>
          <a:bodyPr anchor="ctr"/>
          <a:lstStyle/>
          <a:p>
            <a:r>
              <a:rPr lang="en-US" dirty="0" smtClean="0"/>
              <a:t>Practicalities</a:t>
            </a:r>
            <a:endParaRPr lang="en-US" dirty="0"/>
          </a:p>
        </p:txBody>
      </p:sp>
      <p:sp>
        <p:nvSpPr>
          <p:cNvPr id="4" name="Text Placeholder 3"/>
          <p:cNvSpPr>
            <a:spLocks noGrp="1"/>
          </p:cNvSpPr>
          <p:nvPr>
            <p:ph type="body" idx="1"/>
          </p:nvPr>
        </p:nvSpPr>
        <p:spPr>
          <a:xfrm>
            <a:off x="1059614" y="3962400"/>
            <a:ext cx="8687333" cy="609601"/>
          </a:xfrm>
        </p:spPr>
        <p:txBody>
          <a:bodyPr/>
          <a:lstStyle/>
          <a:p>
            <a:r>
              <a:rPr lang="en-US" dirty="0" smtClean="0"/>
              <a:t>A workflow FOR supervised training</a:t>
            </a:r>
            <a:endParaRPr lang="en-US" dirty="0"/>
          </a:p>
        </p:txBody>
      </p:sp>
    </p:spTree>
    <p:extLst>
      <p:ext uri="{BB962C8B-B14F-4D97-AF65-F5344CB8AC3E}">
        <p14:creationId xmlns:p14="http://schemas.microsoft.com/office/powerpoint/2010/main" val="176207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 Recognition System Design Cycle</a:t>
            </a:r>
            <a:endParaRPr lang="en-US" dirty="0"/>
          </a:p>
        </p:txBody>
      </p:sp>
      <p:grpSp>
        <p:nvGrpSpPr>
          <p:cNvPr id="4" name="Group 3"/>
          <p:cNvGrpSpPr/>
          <p:nvPr/>
        </p:nvGrpSpPr>
        <p:grpSpPr>
          <a:xfrm>
            <a:off x="912812" y="2285555"/>
            <a:ext cx="10439400" cy="2791933"/>
            <a:chOff x="455612" y="2237267"/>
            <a:chExt cx="10439400" cy="2791933"/>
          </a:xfrm>
        </p:grpSpPr>
        <p:sp>
          <p:nvSpPr>
            <p:cNvPr id="3" name="Rectangle 2"/>
            <p:cNvSpPr/>
            <p:nvPr/>
          </p:nvSpPr>
          <p:spPr>
            <a:xfrm>
              <a:off x="455612" y="2237267"/>
              <a:ext cx="1447800" cy="838200"/>
            </a:xfrm>
            <a:prstGeom prst="rect">
              <a:avLst/>
            </a:prstGeom>
            <a:solidFill>
              <a:schemeClr val="bg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95000"/>
                    </a:schemeClr>
                  </a:solidFill>
                </a:rPr>
                <a:t>Collect Data</a:t>
              </a:r>
              <a:endParaRPr lang="en-US" dirty="0">
                <a:solidFill>
                  <a:schemeClr val="tx1">
                    <a:lumMod val="95000"/>
                  </a:schemeClr>
                </a:solidFill>
              </a:endParaRPr>
            </a:p>
          </p:txBody>
        </p:sp>
        <p:sp>
          <p:nvSpPr>
            <p:cNvPr id="6" name="Rectangle 5"/>
            <p:cNvSpPr/>
            <p:nvPr/>
          </p:nvSpPr>
          <p:spPr>
            <a:xfrm>
              <a:off x="2665412" y="2669657"/>
              <a:ext cx="1447800" cy="838200"/>
            </a:xfrm>
            <a:prstGeom prst="rect">
              <a:avLst/>
            </a:prstGeom>
            <a:solidFill>
              <a:schemeClr val="bg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95000"/>
                    </a:schemeClr>
                  </a:solidFill>
                </a:rPr>
                <a:t>Choose Features </a:t>
              </a:r>
            </a:p>
            <a:p>
              <a:pPr algn="ctr"/>
              <a:r>
                <a:rPr lang="en-US" dirty="0" smtClean="0">
                  <a:solidFill>
                    <a:schemeClr val="tx1">
                      <a:lumMod val="95000"/>
                    </a:schemeClr>
                  </a:solidFill>
                </a:rPr>
                <a:t>(or not?)</a:t>
              </a:r>
              <a:endParaRPr lang="en-US" dirty="0">
                <a:solidFill>
                  <a:schemeClr val="tx1">
                    <a:lumMod val="95000"/>
                  </a:schemeClr>
                </a:solidFill>
              </a:endParaRPr>
            </a:p>
          </p:txBody>
        </p:sp>
        <p:sp>
          <p:nvSpPr>
            <p:cNvPr id="7" name="Rectangle 6"/>
            <p:cNvSpPr/>
            <p:nvPr/>
          </p:nvSpPr>
          <p:spPr>
            <a:xfrm>
              <a:off x="4907295" y="3251790"/>
              <a:ext cx="1447800" cy="838200"/>
            </a:xfrm>
            <a:prstGeom prst="rect">
              <a:avLst/>
            </a:prstGeom>
            <a:solidFill>
              <a:schemeClr val="bg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95000"/>
                    </a:schemeClr>
                  </a:solidFill>
                </a:rPr>
                <a:t>Choose Model</a:t>
              </a:r>
              <a:endParaRPr lang="en-US" dirty="0">
                <a:solidFill>
                  <a:schemeClr val="tx1">
                    <a:lumMod val="95000"/>
                  </a:schemeClr>
                </a:solidFill>
              </a:endParaRPr>
            </a:p>
          </p:txBody>
        </p:sp>
        <p:sp>
          <p:nvSpPr>
            <p:cNvPr id="8" name="Rectangle 7"/>
            <p:cNvSpPr/>
            <p:nvPr/>
          </p:nvSpPr>
          <p:spPr>
            <a:xfrm>
              <a:off x="7149178" y="3708990"/>
              <a:ext cx="1447800" cy="838200"/>
            </a:xfrm>
            <a:prstGeom prst="rect">
              <a:avLst/>
            </a:prstGeom>
            <a:solidFill>
              <a:schemeClr val="bg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95000"/>
                    </a:schemeClr>
                  </a:solidFill>
                </a:rPr>
                <a:t>Train Model</a:t>
              </a:r>
              <a:endParaRPr lang="en-US" dirty="0">
                <a:solidFill>
                  <a:schemeClr val="tx1">
                    <a:lumMod val="95000"/>
                  </a:schemeClr>
                </a:solidFill>
              </a:endParaRPr>
            </a:p>
          </p:txBody>
        </p:sp>
        <p:sp>
          <p:nvSpPr>
            <p:cNvPr id="9" name="Rectangle 8"/>
            <p:cNvSpPr/>
            <p:nvPr/>
          </p:nvSpPr>
          <p:spPr>
            <a:xfrm>
              <a:off x="9447212" y="4191000"/>
              <a:ext cx="1447800" cy="838200"/>
            </a:xfrm>
            <a:prstGeom prst="rect">
              <a:avLst/>
            </a:prstGeom>
            <a:solidFill>
              <a:schemeClr val="bg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95000"/>
                    </a:schemeClr>
                  </a:solidFill>
                </a:rPr>
                <a:t>Evaluate Model</a:t>
              </a:r>
              <a:endParaRPr lang="en-US" dirty="0">
                <a:solidFill>
                  <a:schemeClr val="tx1">
                    <a:lumMod val="95000"/>
                  </a:schemeClr>
                </a:solidFill>
              </a:endParaRPr>
            </a:p>
          </p:txBody>
        </p:sp>
      </p:grpSp>
      <p:cxnSp>
        <p:nvCxnSpPr>
          <p:cNvPr id="14" name="Straight Arrow Connector 13"/>
          <p:cNvCxnSpPr>
            <a:stCxn id="3" idx="3"/>
            <a:endCxn id="6" idx="1"/>
          </p:cNvCxnSpPr>
          <p:nvPr/>
        </p:nvCxnSpPr>
        <p:spPr>
          <a:xfrm>
            <a:off x="2360612" y="2704655"/>
            <a:ext cx="762000" cy="43239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3"/>
            <a:endCxn id="7" idx="1"/>
          </p:cNvCxnSpPr>
          <p:nvPr/>
        </p:nvCxnSpPr>
        <p:spPr>
          <a:xfrm>
            <a:off x="4570412" y="3137045"/>
            <a:ext cx="794083" cy="582133"/>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8" idx="1"/>
          </p:cNvCxnSpPr>
          <p:nvPr/>
        </p:nvCxnSpPr>
        <p:spPr>
          <a:xfrm>
            <a:off x="6812295" y="3719178"/>
            <a:ext cx="794083" cy="45720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8" idx="3"/>
            <a:endCxn id="9" idx="1"/>
          </p:cNvCxnSpPr>
          <p:nvPr/>
        </p:nvCxnSpPr>
        <p:spPr>
          <a:xfrm>
            <a:off x="9054178" y="4176378"/>
            <a:ext cx="850234" cy="48201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 name="Curved Down Arrow 4"/>
          <p:cNvSpPr/>
          <p:nvPr/>
        </p:nvSpPr>
        <p:spPr>
          <a:xfrm rot="11739668">
            <a:off x="1248041" y="4057899"/>
            <a:ext cx="8697367" cy="1986121"/>
          </a:xfrm>
          <a:prstGeom prst="curvedDownArrow">
            <a:avLst/>
          </a:prstGeom>
          <a:solidFill>
            <a:srgbClr val="FF0000"/>
          </a:solidFill>
          <a:ln>
            <a:solidFill>
              <a:schemeClr val="tx1"/>
            </a:solidFill>
          </a:ln>
          <a:effectLst>
            <a:reflection stA="45000" endPos="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4888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Selecting Data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t>Deep learning </a:t>
                </a:r>
                <a:r>
                  <a:rPr lang="en-US" dirty="0" smtClean="0"/>
                  <a:t>(from scratch) requires thousands of images</a:t>
                </a:r>
              </a:p>
              <a:p>
                <a:r>
                  <a:rPr lang="en-US" dirty="0"/>
                  <a:t>Select representative samples</a:t>
                </a:r>
              </a:p>
              <a:p>
                <a:pPr lvl="1"/>
                <a:r>
                  <a:rPr lang="en-US" dirty="0"/>
                  <a:t>Otherwise, </a:t>
                </a:r>
                <a:r>
                  <a:rPr lang="en-US" b="1" dirty="0"/>
                  <a:t>“trash in, trash out</a:t>
                </a:r>
                <a:r>
                  <a:rPr lang="en-US" b="1" dirty="0" smtClean="0"/>
                  <a:t>”</a:t>
                </a:r>
                <a:endParaRPr lang="en-US" dirty="0" smtClean="0"/>
              </a:p>
              <a:p>
                <a:r>
                  <a:rPr lang="en-US" dirty="0" smtClean="0"/>
                  <a:t>If designing features, make sure they are separable in some domain</a:t>
                </a:r>
              </a:p>
              <a:p>
                <a:r>
                  <a:rPr lang="en-US" dirty="0" smtClean="0"/>
                  <a:t>Generate appropriate labels:</a:t>
                </a:r>
              </a:p>
              <a:p>
                <a:pPr lvl="1"/>
                <a:r>
                  <a:rPr lang="en-US" b="1" dirty="0" smtClean="0"/>
                  <a:t>Classification problems</a:t>
                </a:r>
                <a:r>
                  <a:rPr lang="en-US" dirty="0" smtClean="0"/>
                  <a:t>: </a:t>
                </a:r>
              </a:p>
              <a:p>
                <a:pPr lvl="2"/>
                <a:r>
                  <a:rPr lang="en-US" dirty="0" smtClean="0"/>
                  <a:t>Categorical labels: </a:t>
                </a:r>
                <a14:m>
                  <m:oMath xmlns:m="http://schemas.openxmlformats.org/officeDocument/2006/math">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𝟎</m:t>
                        </m:r>
                        <m:r>
                          <a:rPr lang="en-US" b="1" i="1" smtClean="0">
                            <a:latin typeface="Cambria Math" panose="02040503050406030204" pitchFamily="18" charset="0"/>
                          </a:rPr>
                          <m:t>, </m:t>
                        </m:r>
                        <m:r>
                          <a:rPr lang="en-US" b="1" i="1" smtClean="0">
                            <a:latin typeface="Cambria Math" panose="02040503050406030204" pitchFamily="18" charset="0"/>
                          </a:rPr>
                          <m:t>𝟏</m:t>
                        </m:r>
                        <m:r>
                          <a:rPr lang="en-US" b="1" i="1" smtClean="0">
                            <a:latin typeface="Cambria Math" panose="02040503050406030204" pitchFamily="18" charset="0"/>
                          </a:rPr>
                          <m:t>, </m:t>
                        </m:r>
                        <m:r>
                          <a:rPr lang="en-US" b="1" i="1" smtClean="0">
                            <a:latin typeface="Cambria Math" panose="02040503050406030204" pitchFamily="18" charset="0"/>
                          </a:rPr>
                          <m:t>𝟐</m:t>
                        </m:r>
                        <m:r>
                          <a:rPr lang="en-US" b="1" i="1" smtClean="0">
                            <a:latin typeface="Cambria Math" panose="02040503050406030204" pitchFamily="18" charset="0"/>
                          </a:rPr>
                          <m:t>, </m:t>
                        </m:r>
                        <m:r>
                          <a:rPr lang="en-US" b="1" i="1" smtClean="0">
                            <a:latin typeface="Cambria Math" panose="02040503050406030204" pitchFamily="18" charset="0"/>
                          </a:rPr>
                          <m:t>𝟑</m:t>
                        </m:r>
                        <m:r>
                          <a:rPr lang="en-US" b="1" i="1" smtClean="0">
                            <a:latin typeface="Cambria Math" panose="02040503050406030204" pitchFamily="18" charset="0"/>
                          </a:rPr>
                          <m:t>, </m:t>
                        </m:r>
                        <m:r>
                          <a:rPr lang="en-US" b="1" i="1" smtClean="0">
                            <a:latin typeface="Cambria Math" panose="02040503050406030204" pitchFamily="18" charset="0"/>
                          </a:rPr>
                          <m:t>𝟒</m:t>
                        </m:r>
                        <m:r>
                          <a:rPr lang="en-US" b="1" i="1" smtClean="0">
                            <a:latin typeface="Cambria Math" panose="02040503050406030204" pitchFamily="18" charset="0"/>
                          </a:rPr>
                          <m:t>, </m:t>
                        </m:r>
                        <m:r>
                          <a:rPr lang="en-US" b="1" i="1" smtClean="0">
                            <a:latin typeface="Cambria Math" panose="02040503050406030204" pitchFamily="18" charset="0"/>
                          </a:rPr>
                          <m:t>𝟓</m:t>
                        </m:r>
                        <m:r>
                          <a:rPr lang="en-US" b="1" i="1" smtClean="0">
                            <a:latin typeface="Cambria Math" panose="02040503050406030204" pitchFamily="18" charset="0"/>
                          </a:rPr>
                          <m:t>, …, </m:t>
                        </m:r>
                        <m:r>
                          <a:rPr lang="en-US" b="1" i="1" smtClean="0">
                            <a:latin typeface="Cambria Math" panose="02040503050406030204" pitchFamily="18" charset="0"/>
                          </a:rPr>
                          <m:t>𝑵</m:t>
                        </m:r>
                      </m:e>
                    </m:d>
                  </m:oMath>
                </a14:m>
                <a:endParaRPr lang="en-US" b="1" dirty="0" smtClean="0"/>
              </a:p>
              <a:p>
                <a:pPr lvl="1"/>
                <a:r>
                  <a:rPr lang="en-US" b="1" dirty="0" smtClean="0"/>
                  <a:t>Regression problems</a:t>
                </a:r>
                <a:r>
                  <a:rPr lang="en-US" dirty="0" smtClean="0"/>
                  <a:t>:</a:t>
                </a:r>
                <a:endParaRPr lang="en-US" b="1" dirty="0" smtClean="0"/>
              </a:p>
              <a:p>
                <a:pPr lvl="2"/>
                <a:r>
                  <a:rPr lang="en-US" dirty="0" smtClean="0"/>
                  <a:t>Continuous values, e.g.: bounding box coordinates </a:t>
                </a:r>
                <a14:m>
                  <m:oMath xmlns:m="http://schemas.openxmlformats.org/officeDocument/2006/math">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𝟑𝟒</m:t>
                        </m:r>
                        <m:r>
                          <a:rPr lang="en-US" b="1" i="1" smtClean="0">
                            <a:latin typeface="Cambria Math" panose="02040503050406030204" pitchFamily="18" charset="0"/>
                          </a:rPr>
                          <m:t>, </m:t>
                        </m:r>
                        <m:r>
                          <a:rPr lang="en-US" b="1" i="1" smtClean="0">
                            <a:latin typeface="Cambria Math" panose="02040503050406030204" pitchFamily="18" charset="0"/>
                          </a:rPr>
                          <m:t>𝟒𝟎</m:t>
                        </m:r>
                        <m:r>
                          <a:rPr lang="en-US" b="1" i="1" smtClean="0">
                            <a:latin typeface="Cambria Math" panose="02040503050406030204" pitchFamily="18" charset="0"/>
                          </a:rPr>
                          <m:t>, </m:t>
                        </m:r>
                        <m:r>
                          <a:rPr lang="en-US" b="1" i="1" smtClean="0">
                            <a:latin typeface="Cambria Math" panose="02040503050406030204" pitchFamily="18" charset="0"/>
                          </a:rPr>
                          <m:t>𝟏𝟎𝟎</m:t>
                        </m:r>
                        <m:r>
                          <a:rPr lang="en-US" b="1" i="1" smtClean="0">
                            <a:latin typeface="Cambria Math" panose="02040503050406030204" pitchFamily="18" charset="0"/>
                          </a:rPr>
                          <m:t>, </m:t>
                        </m:r>
                        <m:r>
                          <a:rPr lang="en-US" b="1" i="1" smtClean="0">
                            <a:latin typeface="Cambria Math" panose="02040503050406030204" pitchFamily="18" charset="0"/>
                          </a:rPr>
                          <m:t>𝟏𝟎𝟐</m:t>
                        </m:r>
                      </m:e>
                    </m:d>
                  </m:oMath>
                </a14:m>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35" t="-1923"/>
                </a:stretch>
              </a:blipFill>
            </p:spPr>
            <p:txBody>
              <a:bodyPr/>
              <a:lstStyle/>
              <a:p>
                <a:r>
                  <a:rPr lang="en-US">
                    <a:noFill/>
                  </a:rPr>
                  <a:t> </a:t>
                </a:r>
              </a:p>
            </p:txBody>
          </p:sp>
        </mc:Fallback>
      </mc:AlternateContent>
    </p:spTree>
    <p:extLst>
      <p:ext uri="{BB962C8B-B14F-4D97-AF65-F5344CB8AC3E}">
        <p14:creationId xmlns:p14="http://schemas.microsoft.com/office/powerpoint/2010/main" val="373120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a:t>
            </a:r>
            <a:endParaRPr lang="en-US" dirty="0"/>
          </a:p>
        </p:txBody>
      </p:sp>
      <p:sp>
        <p:nvSpPr>
          <p:cNvPr id="3" name="Rectangle 2"/>
          <p:cNvSpPr/>
          <p:nvPr/>
        </p:nvSpPr>
        <p:spPr>
          <a:xfrm>
            <a:off x="1293812" y="3657600"/>
            <a:ext cx="1981200" cy="1143000"/>
          </a:xfrm>
          <a:prstGeom prst="rect">
            <a:avLst/>
          </a:prstGeom>
          <a:solidFill>
            <a:schemeClr val="bg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lumMod val="95000"/>
                  </a:schemeClr>
                </a:solidFill>
              </a:rPr>
              <a:t>Data Preprocessing</a:t>
            </a:r>
            <a:endParaRPr lang="en-US" sz="2000" dirty="0">
              <a:solidFill>
                <a:schemeClr val="tx1">
                  <a:lumMod val="95000"/>
                </a:schemeClr>
              </a:solidFill>
            </a:endParaRPr>
          </a:p>
        </p:txBody>
      </p:sp>
      <p:sp>
        <p:nvSpPr>
          <p:cNvPr id="24" name="Rectangle 23"/>
          <p:cNvSpPr/>
          <p:nvPr/>
        </p:nvSpPr>
        <p:spPr>
          <a:xfrm>
            <a:off x="3808412" y="3505200"/>
            <a:ext cx="2438400" cy="419100"/>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lumMod val="95000"/>
                  </a:schemeClr>
                </a:solidFill>
              </a:rPr>
              <a:t>Noise Reduction</a:t>
            </a:r>
            <a:endParaRPr lang="en-US" sz="2000" dirty="0">
              <a:solidFill>
                <a:schemeClr val="tx1">
                  <a:lumMod val="95000"/>
                </a:schemeClr>
              </a:solidFill>
            </a:endParaRPr>
          </a:p>
        </p:txBody>
      </p:sp>
      <p:sp>
        <p:nvSpPr>
          <p:cNvPr id="26" name="Rectangle 25"/>
          <p:cNvSpPr/>
          <p:nvPr/>
        </p:nvSpPr>
        <p:spPr>
          <a:xfrm>
            <a:off x="3808412" y="4000500"/>
            <a:ext cx="2438400" cy="419100"/>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lumMod val="95000"/>
                  </a:schemeClr>
                </a:solidFill>
              </a:rPr>
              <a:t>Subtract mean</a:t>
            </a:r>
            <a:endParaRPr lang="en-US" sz="2000" dirty="0">
              <a:solidFill>
                <a:schemeClr val="tx1">
                  <a:lumMod val="95000"/>
                </a:schemeClr>
              </a:solidFill>
            </a:endParaRPr>
          </a:p>
        </p:txBody>
      </p:sp>
      <p:sp>
        <p:nvSpPr>
          <p:cNvPr id="28" name="Rectangle 27"/>
          <p:cNvSpPr/>
          <p:nvPr/>
        </p:nvSpPr>
        <p:spPr>
          <a:xfrm>
            <a:off x="3808412" y="4495800"/>
            <a:ext cx="2438400" cy="419100"/>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lumMod val="95000"/>
                  </a:schemeClr>
                </a:solidFill>
              </a:rPr>
              <a:t>Normalize</a:t>
            </a:r>
            <a:endParaRPr lang="en-US" sz="2000" dirty="0">
              <a:solidFill>
                <a:schemeClr val="tx1">
                  <a:lumMod val="95000"/>
                </a:schemeClr>
              </a:solidFill>
            </a:endParaRPr>
          </a:p>
        </p:txBody>
      </p:sp>
      <p:cxnSp>
        <p:nvCxnSpPr>
          <p:cNvPr id="10" name="Straight Arrow Connector 9"/>
          <p:cNvCxnSpPr>
            <a:stCxn id="3" idx="3"/>
            <a:endCxn id="24" idx="1"/>
          </p:cNvCxnSpPr>
          <p:nvPr/>
        </p:nvCxnSpPr>
        <p:spPr>
          <a:xfrm flipV="1">
            <a:off x="3275012" y="3714750"/>
            <a:ext cx="533400" cy="514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3"/>
            <a:endCxn id="26" idx="1"/>
          </p:cNvCxnSpPr>
          <p:nvPr/>
        </p:nvCxnSpPr>
        <p:spPr>
          <a:xfrm flipV="1">
            <a:off x="3275012" y="4210050"/>
            <a:ext cx="533400" cy="1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3"/>
            <a:endCxn id="28" idx="1"/>
          </p:cNvCxnSpPr>
          <p:nvPr/>
        </p:nvCxnSpPr>
        <p:spPr>
          <a:xfrm>
            <a:off x="3275012" y="4229100"/>
            <a:ext cx="533400" cy="476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http://cs231n.github.io/assets/nn2/prepro1.jpeg"/>
          <p:cNvPicPr>
            <a:picLocks noChangeAspect="1" noChangeArrowheads="1"/>
          </p:cNvPicPr>
          <p:nvPr/>
        </p:nvPicPr>
        <p:blipFill rotWithShape="1">
          <a:blip r:embed="rId3">
            <a:extLst>
              <a:ext uri="{28A0092B-C50C-407E-A947-70E740481C1C}">
                <a14:useLocalDpi xmlns:a14="http://schemas.microsoft.com/office/drawing/2010/main" val="0"/>
              </a:ext>
            </a:extLst>
          </a:blip>
          <a:srcRect l="68235" t="9671"/>
          <a:stretch/>
        </p:blipFill>
        <p:spPr bwMode="auto">
          <a:xfrm>
            <a:off x="7618412" y="2209800"/>
            <a:ext cx="3902539" cy="382111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3808412" y="3008567"/>
            <a:ext cx="2438400" cy="419100"/>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lumMod val="95000"/>
                  </a:schemeClr>
                </a:solidFill>
              </a:rPr>
              <a:t>Mask Clouds/Land</a:t>
            </a:r>
            <a:endParaRPr lang="en-US" sz="2000" dirty="0">
              <a:solidFill>
                <a:schemeClr val="tx1">
                  <a:lumMod val="95000"/>
                </a:schemeClr>
              </a:solidFill>
            </a:endParaRPr>
          </a:p>
        </p:txBody>
      </p:sp>
      <p:cxnSp>
        <p:nvCxnSpPr>
          <p:cNvPr id="22" name="Straight Arrow Connector 21"/>
          <p:cNvCxnSpPr>
            <a:stCxn id="3" idx="3"/>
            <a:endCxn id="21" idx="1"/>
          </p:cNvCxnSpPr>
          <p:nvPr/>
        </p:nvCxnSpPr>
        <p:spPr>
          <a:xfrm flipV="1">
            <a:off x="3275012" y="3218117"/>
            <a:ext cx="533400" cy="1010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187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Validation, Test Data</a:t>
            </a:r>
            <a:endParaRPr lang="en-US" dirty="0"/>
          </a:p>
        </p:txBody>
      </p:sp>
      <p:sp>
        <p:nvSpPr>
          <p:cNvPr id="3" name="Content Placeholder 2"/>
          <p:cNvSpPr>
            <a:spLocks noGrp="1"/>
          </p:cNvSpPr>
          <p:nvPr>
            <p:ph idx="1"/>
          </p:nvPr>
        </p:nvSpPr>
        <p:spPr>
          <a:xfrm>
            <a:off x="1522413" y="2121932"/>
            <a:ext cx="9134391" cy="1414046"/>
          </a:xfrm>
        </p:spPr>
        <p:txBody>
          <a:bodyPr>
            <a:normAutofit fontScale="92500" lnSpcReduction="10000"/>
          </a:bodyPr>
          <a:lstStyle/>
          <a:p>
            <a:r>
              <a:rPr lang="en-US" dirty="0" smtClean="0"/>
              <a:t>Set aside some of your data for validation and test</a:t>
            </a:r>
          </a:p>
          <a:p>
            <a:r>
              <a:rPr lang="en-US" b="1" dirty="0" smtClean="0">
                <a:solidFill>
                  <a:srgbClr val="FFFF00"/>
                </a:solidFill>
              </a:rPr>
              <a:t>K-fold cross validation</a:t>
            </a:r>
          </a:p>
          <a:p>
            <a:r>
              <a:rPr lang="en-US" dirty="0" smtClean="0"/>
              <a:t>Example:</a:t>
            </a:r>
            <a:endParaRPr lang="en-US" dirty="0"/>
          </a:p>
        </p:txBody>
      </p:sp>
      <p:sp>
        <p:nvSpPr>
          <p:cNvPr id="5" name="TextBox 4"/>
          <p:cNvSpPr txBox="1"/>
          <p:nvPr/>
        </p:nvSpPr>
        <p:spPr>
          <a:xfrm>
            <a:off x="6407642" y="3618022"/>
            <a:ext cx="1400512" cy="369332"/>
          </a:xfrm>
          <a:prstGeom prst="rect">
            <a:avLst/>
          </a:prstGeom>
          <a:noFill/>
        </p:spPr>
        <p:txBody>
          <a:bodyPr wrap="none" rtlCol="0">
            <a:spAutoFit/>
          </a:bodyPr>
          <a:lstStyle/>
          <a:p>
            <a:r>
              <a:rPr lang="en-US" dirty="0" smtClean="0"/>
              <a:t>Full Data Set</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3046412" y="3119465"/>
                <a:ext cx="79412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=5</m:t>
                      </m:r>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3046412" y="3119465"/>
                <a:ext cx="794128" cy="369332"/>
              </a:xfrm>
              <a:prstGeom prst="rect">
                <a:avLst/>
              </a:prstGeom>
              <a:blipFill rotWithShape="0">
                <a:blip r:embed="rId2"/>
                <a:stretch>
                  <a:fillRect/>
                </a:stretch>
              </a:blipFill>
            </p:spPr>
            <p:txBody>
              <a:bodyPr/>
              <a:lstStyle/>
              <a:p>
                <a:r>
                  <a:rPr lang="en-US">
                    <a:noFill/>
                  </a:rPr>
                  <a:t> </a:t>
                </a:r>
              </a:p>
            </p:txBody>
          </p:sp>
        </mc:Fallback>
      </mc:AlternateContent>
      <p:sp>
        <p:nvSpPr>
          <p:cNvPr id="12" name="Rectangle 11"/>
          <p:cNvSpPr/>
          <p:nvPr/>
        </p:nvSpPr>
        <p:spPr>
          <a:xfrm>
            <a:off x="2513012" y="4088506"/>
            <a:ext cx="1828800" cy="480536"/>
          </a:xfrm>
          <a:prstGeom prst="rect">
            <a:avLst/>
          </a:prstGeom>
          <a:solidFill>
            <a:srgbClr val="FFFF00"/>
          </a:solid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solidFill>
              </a:rPr>
              <a:t>Training</a:t>
            </a:r>
            <a:endParaRPr lang="en-US" b="1" dirty="0">
              <a:solidFill>
                <a:schemeClr val="bg2"/>
              </a:solidFill>
            </a:endParaRPr>
          </a:p>
        </p:txBody>
      </p:sp>
      <p:sp>
        <p:nvSpPr>
          <p:cNvPr id="13" name="Rectangle 12"/>
          <p:cNvSpPr/>
          <p:nvPr/>
        </p:nvSpPr>
        <p:spPr>
          <a:xfrm>
            <a:off x="4341812" y="4088506"/>
            <a:ext cx="1828800" cy="480536"/>
          </a:xfrm>
          <a:prstGeom prst="rect">
            <a:avLst/>
          </a:prstGeom>
          <a:solidFill>
            <a:schemeClr val="bg2">
              <a:lumMod val="90000"/>
              <a:lumOff val="10000"/>
            </a:schemeClr>
          </a:solid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Validation/Test</a:t>
            </a:r>
            <a:endParaRPr lang="en-US" dirty="0"/>
          </a:p>
        </p:txBody>
      </p:sp>
      <p:sp>
        <p:nvSpPr>
          <p:cNvPr id="14" name="Rectangle 13"/>
          <p:cNvSpPr/>
          <p:nvPr/>
        </p:nvSpPr>
        <p:spPr>
          <a:xfrm>
            <a:off x="6170612" y="4088506"/>
            <a:ext cx="1828800" cy="480536"/>
          </a:xfrm>
          <a:prstGeom prst="rect">
            <a:avLst/>
          </a:prstGeom>
          <a:solidFill>
            <a:schemeClr val="bg2">
              <a:lumMod val="90000"/>
              <a:lumOff val="10000"/>
            </a:schemeClr>
          </a:solid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Validation/Test</a:t>
            </a:r>
            <a:endParaRPr lang="en-US" dirty="0"/>
          </a:p>
        </p:txBody>
      </p:sp>
      <p:sp>
        <p:nvSpPr>
          <p:cNvPr id="15" name="Rectangle 14"/>
          <p:cNvSpPr/>
          <p:nvPr/>
        </p:nvSpPr>
        <p:spPr>
          <a:xfrm>
            <a:off x="7999412" y="4088506"/>
            <a:ext cx="1828800" cy="480536"/>
          </a:xfrm>
          <a:prstGeom prst="rect">
            <a:avLst/>
          </a:prstGeom>
          <a:solidFill>
            <a:schemeClr val="bg2">
              <a:lumMod val="90000"/>
              <a:lumOff val="10000"/>
            </a:schemeClr>
          </a:solid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Validation/Test</a:t>
            </a:r>
            <a:endParaRPr lang="en-US" dirty="0"/>
          </a:p>
        </p:txBody>
      </p:sp>
      <p:sp>
        <p:nvSpPr>
          <p:cNvPr id="16" name="Rectangle 15"/>
          <p:cNvSpPr/>
          <p:nvPr/>
        </p:nvSpPr>
        <p:spPr>
          <a:xfrm>
            <a:off x="9828212" y="4088506"/>
            <a:ext cx="1828800" cy="480536"/>
          </a:xfrm>
          <a:prstGeom prst="rect">
            <a:avLst/>
          </a:prstGeom>
          <a:solidFill>
            <a:schemeClr val="bg2">
              <a:lumMod val="90000"/>
              <a:lumOff val="10000"/>
            </a:schemeClr>
          </a:solid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Validation/Test</a:t>
            </a:r>
          </a:p>
        </p:txBody>
      </p:sp>
      <p:sp>
        <p:nvSpPr>
          <p:cNvPr id="17" name="TextBox 16"/>
          <p:cNvSpPr txBox="1"/>
          <p:nvPr/>
        </p:nvSpPr>
        <p:spPr>
          <a:xfrm>
            <a:off x="1526838" y="4168932"/>
            <a:ext cx="813043" cy="400110"/>
          </a:xfrm>
          <a:prstGeom prst="rect">
            <a:avLst/>
          </a:prstGeom>
          <a:noFill/>
        </p:spPr>
        <p:txBody>
          <a:bodyPr wrap="none" rtlCol="0">
            <a:spAutoFit/>
          </a:bodyPr>
          <a:lstStyle/>
          <a:p>
            <a:r>
              <a:rPr lang="en-US" sz="2000" dirty="0" smtClean="0"/>
              <a:t>Exp. 1</a:t>
            </a:r>
            <a:endParaRPr lang="en-US" sz="2000" dirty="0"/>
          </a:p>
        </p:txBody>
      </p:sp>
      <p:sp>
        <p:nvSpPr>
          <p:cNvPr id="18" name="Rectangle 17"/>
          <p:cNvSpPr/>
          <p:nvPr/>
        </p:nvSpPr>
        <p:spPr>
          <a:xfrm>
            <a:off x="2486945" y="4938374"/>
            <a:ext cx="1828800" cy="480536"/>
          </a:xfrm>
          <a:prstGeom prst="rect">
            <a:avLst/>
          </a:prstGeom>
          <a:solidFill>
            <a:schemeClr val="bg2">
              <a:lumMod val="90000"/>
              <a:lumOff val="10000"/>
            </a:schemeClr>
          </a:solid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Validation/Test</a:t>
            </a:r>
            <a:endParaRPr lang="en-US" dirty="0"/>
          </a:p>
        </p:txBody>
      </p:sp>
      <p:sp>
        <p:nvSpPr>
          <p:cNvPr id="19" name="Rectangle 18"/>
          <p:cNvSpPr/>
          <p:nvPr/>
        </p:nvSpPr>
        <p:spPr>
          <a:xfrm>
            <a:off x="4315745" y="4938374"/>
            <a:ext cx="1828800" cy="480536"/>
          </a:xfrm>
          <a:prstGeom prst="rect">
            <a:avLst/>
          </a:prstGeom>
          <a:solidFill>
            <a:srgbClr val="FFFF00"/>
          </a:solid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Training</a:t>
            </a:r>
            <a:endParaRPr lang="en-US" b="1" dirty="0">
              <a:solidFill>
                <a:schemeClr val="bg2"/>
              </a:solidFill>
            </a:endParaRPr>
          </a:p>
        </p:txBody>
      </p:sp>
      <p:sp>
        <p:nvSpPr>
          <p:cNvPr id="20" name="Rectangle 19"/>
          <p:cNvSpPr/>
          <p:nvPr/>
        </p:nvSpPr>
        <p:spPr>
          <a:xfrm>
            <a:off x="6144545" y="4938374"/>
            <a:ext cx="1828800" cy="480536"/>
          </a:xfrm>
          <a:prstGeom prst="rect">
            <a:avLst/>
          </a:prstGeom>
          <a:solidFill>
            <a:schemeClr val="bg2">
              <a:lumMod val="90000"/>
              <a:lumOff val="10000"/>
            </a:schemeClr>
          </a:solid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Validation/Test</a:t>
            </a:r>
            <a:endParaRPr lang="en-US" dirty="0"/>
          </a:p>
        </p:txBody>
      </p:sp>
      <p:sp>
        <p:nvSpPr>
          <p:cNvPr id="21" name="Rectangle 20"/>
          <p:cNvSpPr/>
          <p:nvPr/>
        </p:nvSpPr>
        <p:spPr>
          <a:xfrm>
            <a:off x="7973345" y="4938374"/>
            <a:ext cx="1828800" cy="480536"/>
          </a:xfrm>
          <a:prstGeom prst="rect">
            <a:avLst/>
          </a:prstGeom>
          <a:solidFill>
            <a:schemeClr val="bg2">
              <a:lumMod val="90000"/>
              <a:lumOff val="10000"/>
            </a:schemeClr>
          </a:solid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Validation/Test</a:t>
            </a:r>
            <a:endParaRPr lang="en-US" dirty="0"/>
          </a:p>
        </p:txBody>
      </p:sp>
      <p:sp>
        <p:nvSpPr>
          <p:cNvPr id="22" name="Rectangle 21"/>
          <p:cNvSpPr/>
          <p:nvPr/>
        </p:nvSpPr>
        <p:spPr>
          <a:xfrm>
            <a:off x="9802145" y="4938374"/>
            <a:ext cx="1828800" cy="480536"/>
          </a:xfrm>
          <a:prstGeom prst="rect">
            <a:avLst/>
          </a:prstGeom>
          <a:solidFill>
            <a:schemeClr val="bg2">
              <a:lumMod val="90000"/>
              <a:lumOff val="10000"/>
            </a:schemeClr>
          </a:solid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Validation/Test</a:t>
            </a:r>
          </a:p>
        </p:txBody>
      </p:sp>
      <p:sp>
        <p:nvSpPr>
          <p:cNvPr id="23" name="TextBox 22"/>
          <p:cNvSpPr txBox="1"/>
          <p:nvPr/>
        </p:nvSpPr>
        <p:spPr>
          <a:xfrm>
            <a:off x="1510808" y="4985635"/>
            <a:ext cx="829073" cy="400110"/>
          </a:xfrm>
          <a:prstGeom prst="rect">
            <a:avLst/>
          </a:prstGeom>
          <a:noFill/>
        </p:spPr>
        <p:txBody>
          <a:bodyPr wrap="none" rtlCol="0">
            <a:spAutoFit/>
          </a:bodyPr>
          <a:lstStyle/>
          <a:p>
            <a:r>
              <a:rPr lang="en-US" sz="2000" dirty="0" smtClean="0"/>
              <a:t>Exp. 2</a:t>
            </a:r>
            <a:endParaRPr lang="en-US" sz="2000" dirty="0"/>
          </a:p>
        </p:txBody>
      </p:sp>
      <p:sp>
        <p:nvSpPr>
          <p:cNvPr id="24" name="Rectangle 23"/>
          <p:cNvSpPr/>
          <p:nvPr/>
        </p:nvSpPr>
        <p:spPr>
          <a:xfrm>
            <a:off x="2486945" y="5788242"/>
            <a:ext cx="1828800" cy="480536"/>
          </a:xfrm>
          <a:prstGeom prst="rect">
            <a:avLst/>
          </a:prstGeom>
          <a:solidFill>
            <a:schemeClr val="bg2">
              <a:lumMod val="90000"/>
              <a:lumOff val="10000"/>
            </a:schemeClr>
          </a:solid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Validation/Test</a:t>
            </a:r>
            <a:endParaRPr lang="en-US" dirty="0"/>
          </a:p>
        </p:txBody>
      </p:sp>
      <p:sp>
        <p:nvSpPr>
          <p:cNvPr id="25" name="Rectangle 24"/>
          <p:cNvSpPr/>
          <p:nvPr/>
        </p:nvSpPr>
        <p:spPr>
          <a:xfrm>
            <a:off x="4315745" y="5788242"/>
            <a:ext cx="1828800" cy="480536"/>
          </a:xfrm>
          <a:prstGeom prst="rect">
            <a:avLst/>
          </a:prstGeom>
          <a:solidFill>
            <a:schemeClr val="bg2">
              <a:lumMod val="90000"/>
              <a:lumOff val="10000"/>
            </a:schemeClr>
          </a:solid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Validation/Test</a:t>
            </a:r>
            <a:endParaRPr lang="en-US" b="1" dirty="0">
              <a:solidFill>
                <a:schemeClr val="bg2"/>
              </a:solidFill>
            </a:endParaRPr>
          </a:p>
        </p:txBody>
      </p:sp>
      <p:sp>
        <p:nvSpPr>
          <p:cNvPr id="26" name="Rectangle 25"/>
          <p:cNvSpPr/>
          <p:nvPr/>
        </p:nvSpPr>
        <p:spPr>
          <a:xfrm>
            <a:off x="6144545" y="5788242"/>
            <a:ext cx="1828800" cy="480536"/>
          </a:xfrm>
          <a:prstGeom prst="rect">
            <a:avLst/>
          </a:prstGeom>
          <a:solidFill>
            <a:srgbClr val="FFFF00"/>
          </a:solid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Training</a:t>
            </a:r>
            <a:endParaRPr lang="en-US" dirty="0"/>
          </a:p>
        </p:txBody>
      </p:sp>
      <p:sp>
        <p:nvSpPr>
          <p:cNvPr id="27" name="Rectangle 26"/>
          <p:cNvSpPr/>
          <p:nvPr/>
        </p:nvSpPr>
        <p:spPr>
          <a:xfrm>
            <a:off x="7973345" y="5788242"/>
            <a:ext cx="1828800" cy="480536"/>
          </a:xfrm>
          <a:prstGeom prst="rect">
            <a:avLst/>
          </a:prstGeom>
          <a:solidFill>
            <a:schemeClr val="bg2">
              <a:lumMod val="90000"/>
              <a:lumOff val="10000"/>
            </a:schemeClr>
          </a:solid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Validation/Test</a:t>
            </a:r>
            <a:endParaRPr lang="en-US" dirty="0"/>
          </a:p>
        </p:txBody>
      </p:sp>
      <p:sp>
        <p:nvSpPr>
          <p:cNvPr id="28" name="Rectangle 27"/>
          <p:cNvSpPr/>
          <p:nvPr/>
        </p:nvSpPr>
        <p:spPr>
          <a:xfrm>
            <a:off x="9802145" y="5788242"/>
            <a:ext cx="1828800" cy="480536"/>
          </a:xfrm>
          <a:prstGeom prst="rect">
            <a:avLst/>
          </a:prstGeom>
          <a:solidFill>
            <a:schemeClr val="bg2">
              <a:lumMod val="90000"/>
              <a:lumOff val="10000"/>
            </a:schemeClr>
          </a:solidFill>
          <a:ln w="38100">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Validation/Test</a:t>
            </a:r>
          </a:p>
        </p:txBody>
      </p:sp>
      <p:sp>
        <p:nvSpPr>
          <p:cNvPr id="29" name="TextBox 28"/>
          <p:cNvSpPr txBox="1"/>
          <p:nvPr/>
        </p:nvSpPr>
        <p:spPr>
          <a:xfrm>
            <a:off x="1510808" y="5835503"/>
            <a:ext cx="829073" cy="400110"/>
          </a:xfrm>
          <a:prstGeom prst="rect">
            <a:avLst/>
          </a:prstGeom>
          <a:noFill/>
        </p:spPr>
        <p:txBody>
          <a:bodyPr wrap="none" rtlCol="0">
            <a:spAutoFit/>
          </a:bodyPr>
          <a:lstStyle/>
          <a:p>
            <a:r>
              <a:rPr lang="en-US" sz="2000" dirty="0" smtClean="0"/>
              <a:t>Exp. 3</a:t>
            </a:r>
            <a:endParaRPr lang="en-US" sz="2000" dirty="0"/>
          </a:p>
        </p:txBody>
      </p:sp>
      <p:cxnSp>
        <p:nvCxnSpPr>
          <p:cNvPr id="31" name="Straight Arrow Connector 30"/>
          <p:cNvCxnSpPr/>
          <p:nvPr/>
        </p:nvCxnSpPr>
        <p:spPr>
          <a:xfrm flipH="1">
            <a:off x="2513012" y="3886200"/>
            <a:ext cx="389463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744745" y="3886200"/>
            <a:ext cx="38862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21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3" y="381000"/>
            <a:ext cx="9448802" cy="1371600"/>
          </a:xfrm>
        </p:spPr>
        <p:txBody>
          <a:bodyPr/>
          <a:lstStyle/>
          <a:p>
            <a:r>
              <a:rPr lang="en-US" dirty="0" smtClean="0"/>
              <a:t>Set Up Model Parameters</a:t>
            </a:r>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950120528"/>
                  </p:ext>
                </p:extLst>
              </p:nvPr>
            </p:nvGraphicFramePr>
            <p:xfrm>
              <a:off x="1293814" y="2286000"/>
              <a:ext cx="9372600" cy="3551158"/>
            </p:xfrm>
            <a:graphic>
              <a:graphicData uri="http://schemas.openxmlformats.org/drawingml/2006/table">
                <a:tbl>
                  <a:tblPr firstRow="1" bandRow="1">
                    <a:tableStyleId>{2A488322-F2BA-4B5B-9748-0D474271808F}</a:tableStyleId>
                  </a:tblPr>
                  <a:tblGrid>
                    <a:gridCol w="3759095">
                      <a:extLst>
                        <a:ext uri="{9D8B030D-6E8A-4147-A177-3AD203B41FA5}">
                          <a16:colId xmlns="" xmlns:a16="http://schemas.microsoft.com/office/drawing/2014/main" val="4063863126"/>
                        </a:ext>
                      </a:extLst>
                    </a:gridCol>
                    <a:gridCol w="5613505">
                      <a:extLst>
                        <a:ext uri="{9D8B030D-6E8A-4147-A177-3AD203B41FA5}">
                          <a16:colId xmlns="" xmlns:a16="http://schemas.microsoft.com/office/drawing/2014/main" val="466961888"/>
                        </a:ext>
                      </a:extLst>
                    </a:gridCol>
                  </a:tblGrid>
                  <a:tr h="502632">
                    <a:tc>
                      <a:txBody>
                        <a:bodyPr/>
                        <a:lstStyle/>
                        <a:p>
                          <a:pPr algn="ctr"/>
                          <a:r>
                            <a:rPr lang="en-US" dirty="0" smtClean="0"/>
                            <a:t>Design</a:t>
                          </a:r>
                          <a:r>
                            <a:rPr lang="en-US" baseline="0" dirty="0" smtClean="0"/>
                            <a:t> Parameter</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5000"/>
                          </a:schemeClr>
                        </a:solidFill>
                      </a:tcPr>
                    </a:tc>
                    <a:tc>
                      <a:txBody>
                        <a:bodyPr/>
                        <a:lstStyle/>
                        <a:p>
                          <a:pPr algn="ctr"/>
                          <a:r>
                            <a:rPr lang="en-US" dirty="0" smtClean="0"/>
                            <a:t>Considerations</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5000"/>
                          </a:schemeClr>
                        </a:solidFill>
                      </a:tcPr>
                    </a:tc>
                    <a:extLst>
                      <a:ext uri="{0D108BD9-81ED-4DB2-BD59-A6C34878D82A}">
                        <a16:rowId xmlns="" xmlns:a16="http://schemas.microsoft.com/office/drawing/2014/main" val="1386638012"/>
                      </a:ext>
                    </a:extLst>
                  </a:tr>
                  <a:tr h="509613">
                    <a:tc>
                      <a:txBody>
                        <a:bodyPr/>
                        <a:lstStyle/>
                        <a:p>
                          <a:pPr algn="ctr"/>
                          <a:r>
                            <a:rPr lang="en-US" b="1" dirty="0" smtClean="0"/>
                            <a:t>Number of Layers (FFNN, CNN)</a:t>
                          </a:r>
                          <a:endParaRPr lang="en-US"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b="0" dirty="0" smtClean="0"/>
                            <a:t>More does not mean better</a:t>
                          </a:r>
                          <a:endParaRPr lang="en-US" b="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3086000339"/>
                      </a:ext>
                    </a:extLst>
                  </a:tr>
                  <a:tr h="509613">
                    <a:tc>
                      <a:txBody>
                        <a:bodyPr/>
                        <a:lstStyle/>
                        <a:p>
                          <a:pPr algn="ctr"/>
                          <a:r>
                            <a:rPr lang="en-US" b="1" dirty="0" smtClean="0"/>
                            <a:t>Number of Nodes per Layer (FFNN)</a:t>
                          </a:r>
                          <a:endParaRPr lang="en-US"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baseline="0" dirty="0" smtClean="0"/>
                            <a:t> More neurons means increased network capacity, i.e.: </a:t>
                          </a:r>
                          <a:br>
                            <a:rPr lang="en-US" baseline="0" dirty="0" smtClean="0"/>
                          </a:br>
                          <a:r>
                            <a:rPr lang="en-US" baseline="0" dirty="0" smtClean="0"/>
                            <a:t>space of representable functions grows</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3556636005"/>
                      </a:ext>
                    </a:extLst>
                  </a:tr>
                  <a:tr h="879607">
                    <a:tc>
                      <a:txBody>
                        <a:bodyPr/>
                        <a:lstStyle/>
                        <a:p>
                          <a:pPr marL="0" indent="0" algn="ctr">
                            <a:buFont typeface="Arial" panose="020B0604020202020204" pitchFamily="34" charset="0"/>
                            <a:buNone/>
                          </a:pPr>
                          <a:r>
                            <a:rPr lang="en-US" b="1" i="0" dirty="0" smtClean="0"/>
                            <a:t>Number of Filters per Layer (CNN)</a:t>
                          </a:r>
                          <a:endParaRPr lang="en-US" b="1" i="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dirty="0" smtClean="0"/>
                            <a:t>Each</a:t>
                          </a:r>
                          <a:r>
                            <a:rPr lang="en-US" baseline="0" dirty="0" smtClean="0"/>
                            <a:t> filter generates a different feature map</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841958362"/>
                      </a:ext>
                    </a:extLst>
                  </a:tr>
                  <a:tr h="509613">
                    <a:tc>
                      <a:txBody>
                        <a:bodyPr/>
                        <a:lstStyle/>
                        <a:p>
                          <a:pPr algn="ctr"/>
                          <a:r>
                            <a:rPr lang="en-US" b="1" dirty="0" smtClean="0"/>
                            <a:t>Kernel sizes</a:t>
                          </a:r>
                          <a:r>
                            <a:rPr lang="en-US" b="1" baseline="0" dirty="0" smtClean="0"/>
                            <a:t> per layer (CNN)</a:t>
                          </a:r>
                          <a:endParaRPr lang="en-US"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Usually small, e.g.:</a:t>
                          </a:r>
                          <a:r>
                            <a:rPr lang="en-US" baseline="0" dirty="0" smtClean="0"/>
                            <a:t> </a:t>
                          </a:r>
                          <a14:m>
                            <m:oMath xmlns:m="http://schemas.openxmlformats.org/officeDocument/2006/math">
                              <m:r>
                                <a:rPr lang="en-US" b="0" i="1" baseline="0" smtClean="0">
                                  <a:latin typeface="Cambria Math" panose="02040503050406030204" pitchFamily="18" charset="0"/>
                                </a:rPr>
                                <m:t>3</m:t>
                              </m:r>
                              <m:r>
                                <a:rPr lang="en-US" b="0" i="1" baseline="0" smtClean="0">
                                  <a:latin typeface="Cambria Math" panose="02040503050406030204" pitchFamily="18" charset="0"/>
                                  <a:ea typeface="Cambria Math" panose="02040503050406030204" pitchFamily="18" charset="0"/>
                                </a:rPr>
                                <m:t>×3, </m:t>
                              </m:r>
                            </m:oMath>
                          </a14:m>
                          <a:r>
                            <a:rPr lang="en-US" dirty="0" smtClean="0"/>
                            <a:t>or </a:t>
                          </a:r>
                          <a14:m>
                            <m:oMath xmlns:m="http://schemas.openxmlformats.org/officeDocument/2006/math">
                              <m:r>
                                <a:rPr lang="en-US" b="0" i="1" baseline="0" smtClean="0">
                                  <a:latin typeface="Cambria Math" panose="02040503050406030204" pitchFamily="18" charset="0"/>
                                  <a:ea typeface="Cambria Math" panose="02040503050406030204" pitchFamily="18" charset="0"/>
                                </a:rPr>
                                <m:t>5×5</m:t>
                              </m:r>
                            </m:oMath>
                          </a14:m>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396589899"/>
                      </a:ext>
                    </a:extLst>
                  </a:tr>
                  <a:tr h="509613">
                    <a:tc>
                      <a:txBody>
                        <a:bodyPr/>
                        <a:lstStyle/>
                        <a:p>
                          <a:pPr algn="ctr"/>
                          <a:r>
                            <a:rPr lang="en-US" b="1" dirty="0" smtClean="0"/>
                            <a:t>Weight</a:t>
                          </a:r>
                          <a:r>
                            <a:rPr lang="en-US" b="1" baseline="0" dirty="0" smtClean="0"/>
                            <a:t> initialization </a:t>
                          </a:r>
                          <a:r>
                            <a:rPr lang="en-US" b="1" dirty="0" smtClean="0"/>
                            <a:t>(FFNN, CNN)</a:t>
                          </a:r>
                          <a:endParaRPr lang="en-US"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dirty="0" smtClean="0"/>
                            <a:t>Force to be </a:t>
                          </a:r>
                          <a14:m>
                            <m:oMath xmlns:m="http://schemas.openxmlformats.org/officeDocument/2006/math">
                              <m:r>
                                <a:rPr lang="en-US" b="0" i="1" smtClean="0">
                                  <a:latin typeface="Cambria Math" panose="02040503050406030204" pitchFamily="18" charset="0"/>
                                </a:rPr>
                                <m:t>&gt;0</m:t>
                              </m:r>
                            </m:oMath>
                          </a14:m>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3467380279"/>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950120528"/>
                  </p:ext>
                </p:extLst>
              </p:nvPr>
            </p:nvGraphicFramePr>
            <p:xfrm>
              <a:off x="1293814" y="2286000"/>
              <a:ext cx="9372600" cy="3551158"/>
            </p:xfrm>
            <a:graphic>
              <a:graphicData uri="http://schemas.openxmlformats.org/drawingml/2006/table">
                <a:tbl>
                  <a:tblPr firstRow="1" bandRow="1">
                    <a:tableStyleId>{2A488322-F2BA-4B5B-9748-0D474271808F}</a:tableStyleId>
                  </a:tblPr>
                  <a:tblGrid>
                    <a:gridCol w="3759095">
                      <a:extLst>
                        <a:ext uri="{9D8B030D-6E8A-4147-A177-3AD203B41FA5}">
                          <a16:colId xmlns:a16="http://schemas.microsoft.com/office/drawing/2014/main" xmlns:a14="http://schemas.microsoft.com/office/drawing/2010/main" xmlns="" val="4063863126"/>
                        </a:ext>
                      </a:extLst>
                    </a:gridCol>
                    <a:gridCol w="5613505">
                      <a:extLst>
                        <a:ext uri="{9D8B030D-6E8A-4147-A177-3AD203B41FA5}">
                          <a16:colId xmlns:a16="http://schemas.microsoft.com/office/drawing/2014/main" xmlns:a14="http://schemas.microsoft.com/office/drawing/2010/main" xmlns="" val="466961888"/>
                        </a:ext>
                      </a:extLst>
                    </a:gridCol>
                  </a:tblGrid>
                  <a:tr h="502632">
                    <a:tc>
                      <a:txBody>
                        <a:bodyPr/>
                        <a:lstStyle/>
                        <a:p>
                          <a:pPr algn="ctr"/>
                          <a:r>
                            <a:rPr lang="en-US" dirty="0" smtClean="0"/>
                            <a:t>Design</a:t>
                          </a:r>
                          <a:r>
                            <a:rPr lang="en-US" baseline="0" dirty="0" smtClean="0"/>
                            <a:t> Parameter</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5000"/>
                          </a:schemeClr>
                        </a:solidFill>
                      </a:tcPr>
                    </a:tc>
                    <a:tc>
                      <a:txBody>
                        <a:bodyPr/>
                        <a:lstStyle/>
                        <a:p>
                          <a:pPr algn="ctr"/>
                          <a:r>
                            <a:rPr lang="en-US" dirty="0" smtClean="0"/>
                            <a:t>Considerations</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5000"/>
                          </a:schemeClr>
                        </a:solidFill>
                      </a:tcPr>
                    </a:tc>
                    <a:extLst>
                      <a:ext uri="{0D108BD9-81ED-4DB2-BD59-A6C34878D82A}">
                        <a16:rowId xmlns:a16="http://schemas.microsoft.com/office/drawing/2014/main" xmlns:a14="http://schemas.microsoft.com/office/drawing/2010/main" xmlns="" val="1386638012"/>
                      </a:ext>
                    </a:extLst>
                  </a:tr>
                  <a:tr h="509613">
                    <a:tc>
                      <a:txBody>
                        <a:bodyPr/>
                        <a:lstStyle/>
                        <a:p>
                          <a:pPr algn="ctr"/>
                          <a:r>
                            <a:rPr lang="en-US" b="1" dirty="0" smtClean="0"/>
                            <a:t>Number of </a:t>
                          </a:r>
                          <a:r>
                            <a:rPr lang="en-US" b="1" dirty="0" smtClean="0"/>
                            <a:t>Layers (FFNN, CNN)</a:t>
                          </a:r>
                          <a:endParaRPr lang="en-US"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b="0" dirty="0" smtClean="0"/>
                            <a:t>More does not mean better</a:t>
                          </a:r>
                          <a:endParaRPr lang="en-US" b="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3086000339"/>
                      </a:ext>
                    </a:extLst>
                  </a:tr>
                  <a:tr h="640080">
                    <a:tc>
                      <a:txBody>
                        <a:bodyPr/>
                        <a:lstStyle/>
                        <a:p>
                          <a:pPr algn="ctr"/>
                          <a:r>
                            <a:rPr lang="en-US" b="1" dirty="0" smtClean="0"/>
                            <a:t>Number of Nodes per Layer (FFNN)</a:t>
                          </a:r>
                          <a:endParaRPr lang="en-US"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baseline="0" dirty="0" smtClean="0"/>
                            <a:t> More neurons means increased network capacity, i.e.: </a:t>
                          </a:r>
                          <a:br>
                            <a:rPr lang="en-US" baseline="0" dirty="0" smtClean="0"/>
                          </a:br>
                          <a:r>
                            <a:rPr lang="en-US" baseline="0" dirty="0" smtClean="0"/>
                            <a:t>space of representable functions grows</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3556636005"/>
                      </a:ext>
                    </a:extLst>
                  </a:tr>
                  <a:tr h="879607">
                    <a:tc>
                      <a:txBody>
                        <a:bodyPr/>
                        <a:lstStyle/>
                        <a:p>
                          <a:pPr marL="0" indent="0" algn="ctr">
                            <a:buFont typeface="Arial" panose="020B0604020202020204" pitchFamily="34" charset="0"/>
                            <a:buNone/>
                          </a:pPr>
                          <a:r>
                            <a:rPr lang="en-US" b="1" i="0" dirty="0" smtClean="0"/>
                            <a:t>Number of Filters per Layer (CNN)</a:t>
                          </a:r>
                          <a:endParaRPr lang="en-US" b="1" i="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dirty="0" smtClean="0"/>
                            <a:t>Each</a:t>
                          </a:r>
                          <a:r>
                            <a:rPr lang="en-US" baseline="0" dirty="0" smtClean="0"/>
                            <a:t> filter generates a different feature map</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841958362"/>
                      </a:ext>
                    </a:extLst>
                  </a:tr>
                  <a:tr h="509613">
                    <a:tc>
                      <a:txBody>
                        <a:bodyPr/>
                        <a:lstStyle/>
                        <a:p>
                          <a:pPr algn="ctr"/>
                          <a:r>
                            <a:rPr lang="en-US" b="1" dirty="0" smtClean="0"/>
                            <a:t>Kernel sizes</a:t>
                          </a:r>
                          <a:r>
                            <a:rPr lang="en-US" b="1" baseline="0" dirty="0" smtClean="0"/>
                            <a:t> per layer (CNN)</a:t>
                          </a:r>
                          <a:endParaRPr lang="en-US"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67101" t="-503614" r="-217" b="-106024"/>
                          </a:stretch>
                        </a:blipFill>
                      </a:tcPr>
                    </a:tc>
                    <a:extLst>
                      <a:ext uri="{0D108BD9-81ED-4DB2-BD59-A6C34878D82A}">
                        <a16:rowId xmlns:a16="http://schemas.microsoft.com/office/drawing/2014/main" xmlns:a14="http://schemas.microsoft.com/office/drawing/2010/main" xmlns="" val="1396589899"/>
                      </a:ext>
                    </a:extLst>
                  </a:tr>
                  <a:tr h="509613">
                    <a:tc>
                      <a:txBody>
                        <a:bodyPr/>
                        <a:lstStyle/>
                        <a:p>
                          <a:pPr algn="ctr"/>
                          <a:r>
                            <a:rPr lang="en-US" b="1" dirty="0" smtClean="0"/>
                            <a:t>Weight</a:t>
                          </a:r>
                          <a:r>
                            <a:rPr lang="en-US" b="1" baseline="0" dirty="0" smtClean="0"/>
                            <a:t> </a:t>
                          </a:r>
                          <a:r>
                            <a:rPr lang="en-US" b="1" baseline="0" dirty="0" smtClean="0"/>
                            <a:t>initialization </a:t>
                          </a:r>
                          <a:r>
                            <a:rPr lang="en-US" b="1" dirty="0" smtClean="0"/>
                            <a:t>(FFNN, CNN)</a:t>
                          </a:r>
                          <a:endParaRPr lang="en-US"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67101" t="-596429" r="-217" b="-4762"/>
                          </a:stretch>
                        </a:blipFill>
                      </a:tcPr>
                    </a:tc>
                    <a:extLst>
                      <a:ext uri="{0D108BD9-81ED-4DB2-BD59-A6C34878D82A}">
                        <a16:rowId xmlns:a16="http://schemas.microsoft.com/office/drawing/2014/main" xmlns:a14="http://schemas.microsoft.com/office/drawing/2010/main" xmlns="" val="3467380279"/>
                      </a:ext>
                    </a:extLst>
                  </a:tr>
                </a:tbl>
              </a:graphicData>
            </a:graphic>
          </p:graphicFrame>
        </mc:Fallback>
      </mc:AlternateContent>
    </p:spTree>
    <p:extLst>
      <p:ext uri="{BB962C8B-B14F-4D97-AF65-F5344CB8AC3E}">
        <p14:creationId xmlns:p14="http://schemas.microsoft.com/office/powerpoint/2010/main" val="146113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456008" y="5661957"/>
            <a:ext cx="1486004" cy="40030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42012" y="3415468"/>
            <a:ext cx="1524000" cy="3111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7466012" y="3095768"/>
            <a:ext cx="1524000" cy="3111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General Rule for Designing CNNs</a:t>
            </a:r>
            <a:endParaRPr lang="en-US" dirty="0"/>
          </a:p>
        </p:txBody>
      </p:sp>
      <p:sp>
        <p:nvSpPr>
          <p:cNvPr id="3" name="TextBox 2"/>
          <p:cNvSpPr txBox="1"/>
          <p:nvPr/>
        </p:nvSpPr>
        <p:spPr>
          <a:xfrm>
            <a:off x="1522413" y="2133600"/>
            <a:ext cx="6934200" cy="400110"/>
          </a:xfrm>
          <a:prstGeom prst="rect">
            <a:avLst/>
          </a:prstGeom>
          <a:noFill/>
        </p:spPr>
        <p:txBody>
          <a:bodyPr wrap="square" rtlCol="0">
            <a:spAutoFit/>
          </a:bodyPr>
          <a:lstStyle/>
          <a:p>
            <a:r>
              <a:rPr lang="en-US" sz="2000" u="sng" dirty="0" smtClean="0">
                <a:solidFill>
                  <a:srgbClr val="FFC000"/>
                </a:solidFill>
              </a:rPr>
              <a:t>The output size of a </a:t>
            </a:r>
            <a:r>
              <a:rPr lang="en-US" sz="2000" b="1" u="sng" dirty="0" smtClean="0">
                <a:solidFill>
                  <a:srgbClr val="FFC000"/>
                </a:solidFill>
              </a:rPr>
              <a:t>convolutional layer </a:t>
            </a:r>
            <a:r>
              <a:rPr lang="en-US" sz="2000" u="sng" dirty="0" smtClean="0">
                <a:solidFill>
                  <a:srgbClr val="FFC000"/>
                </a:solidFill>
              </a:rPr>
              <a:t>is given by:</a:t>
            </a:r>
            <a:endParaRPr lang="en-US" sz="2000" u="sng" dirty="0">
              <a:solidFill>
                <a:srgbClr val="FFC000"/>
              </a:solidFill>
            </a:endParaRPr>
          </a:p>
        </p:txBody>
      </p:sp>
      <mc:AlternateContent xmlns:mc="http://schemas.openxmlformats.org/markup-compatibility/2006" xmlns:a14="http://schemas.microsoft.com/office/drawing/2010/main">
        <mc:Choice Requires="a14">
          <p:sp>
            <p:nvSpPr>
              <p:cNvPr id="4" name="TextBox 3"/>
              <p:cNvSpPr txBox="1"/>
              <p:nvPr/>
            </p:nvSpPr>
            <p:spPr>
              <a:xfrm>
                <a:off x="1522413" y="3087985"/>
                <a:ext cx="8062656"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𝐶𝑜𝑛𝑣</m:t>
                      </m:r>
                      <m:r>
                        <a:rPr lang="en-US" b="0" i="1" smtClean="0">
                          <a:latin typeface="Cambria Math" panose="02040503050406030204" pitchFamily="18" charset="0"/>
                        </a:rPr>
                        <m:t> </m:t>
                      </m:r>
                      <m:r>
                        <a:rPr lang="en-US" b="0" i="1" smtClean="0">
                          <a:latin typeface="Cambria Math" panose="02040503050406030204" pitchFamily="18" charset="0"/>
                        </a:rPr>
                        <m:t>𝐿𝑎𝑦𝑒𝑟</m:t>
                      </m:r>
                      <m:r>
                        <a:rPr lang="en-US" b="0" i="1" smtClean="0">
                          <a:latin typeface="Cambria Math" panose="02040503050406030204" pitchFamily="18" charset="0"/>
                        </a:rPr>
                        <m:t> </m:t>
                      </m:r>
                      <m:r>
                        <a:rPr lang="en-US" b="0" i="1" smtClean="0">
                          <a:latin typeface="Cambria Math" panose="02040503050406030204" pitchFamily="18" charset="0"/>
                        </a:rPr>
                        <m:t>𝑂𝑢𝑡𝑝𝑢𝑡</m:t>
                      </m:r>
                      <m:r>
                        <a:rPr lang="en-US" b="0" i="1" smtClean="0">
                          <a:latin typeface="Cambria Math" panose="02040503050406030204" pitchFamily="18" charset="0"/>
                        </a:rPr>
                        <m:t> </m:t>
                      </m:r>
                      <m:r>
                        <a:rPr lang="en-US" b="0" i="1" smtClean="0">
                          <a:latin typeface="Cambria Math" panose="02040503050406030204" pitchFamily="18" charset="0"/>
                        </a:rPr>
                        <m:t>𝑆𝑖𝑧𝑒</m:t>
                      </m:r>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𝐼𝑛𝑝𝑢𝑡</m:t>
                              </m:r>
                              <m:r>
                                <a:rPr lang="en-US" b="0" i="1" smtClean="0">
                                  <a:latin typeface="Cambria Math" panose="02040503050406030204" pitchFamily="18" charset="0"/>
                                </a:rPr>
                                <m:t> </m:t>
                              </m:r>
                              <m:r>
                                <a:rPr lang="en-US" b="0" i="1" smtClean="0">
                                  <a:latin typeface="Cambria Math" panose="02040503050406030204" pitchFamily="18" charset="0"/>
                                </a:rPr>
                                <m:t>𝑆𝑖𝑧𝑒</m:t>
                              </m:r>
                              <m:r>
                                <a:rPr lang="en-US" b="0" i="1" smtClean="0">
                                  <a:latin typeface="Cambria Math" panose="02040503050406030204" pitchFamily="18" charset="0"/>
                                </a:rPr>
                                <m:t>−</m:t>
                              </m:r>
                              <m:r>
                                <a:rPr lang="en-US" b="0" i="1" smtClean="0">
                                  <a:latin typeface="Cambria Math" panose="02040503050406030204" pitchFamily="18" charset="0"/>
                                </a:rPr>
                                <m:t>𝐹𝑖𝑙𝑡𝑒𝑟</m:t>
                              </m:r>
                              <m:r>
                                <a:rPr lang="en-US" b="0" i="1" smtClean="0">
                                  <a:latin typeface="Cambria Math" panose="02040503050406030204" pitchFamily="18" charset="0"/>
                                </a:rPr>
                                <m:t> </m:t>
                              </m:r>
                              <m:r>
                                <a:rPr lang="en-US" b="0" i="1" smtClean="0">
                                  <a:latin typeface="Cambria Math" panose="02040503050406030204" pitchFamily="18" charset="0"/>
                                </a:rPr>
                                <m:t>𝑆𝑖𝑧𝑒</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𝑃𝑎𝑑𝑑𝑖𝑛𝑔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𝑆𝑖𝑧𝑒</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rPr>
                                <m:t>𝑆𝑡𝑟𝑖𝑑𝑒</m:t>
                              </m:r>
                              <m:r>
                                <a:rPr lang="en-US" b="0" i="1" smtClean="0">
                                  <a:latin typeface="Cambria Math" panose="02040503050406030204" pitchFamily="18" charset="0"/>
                                </a:rPr>
                                <m:t> </m:t>
                              </m:r>
                              <m:r>
                                <a:rPr lang="en-US" b="0" i="1" smtClean="0">
                                  <a:latin typeface="Cambria Math" panose="02040503050406030204" pitchFamily="18" charset="0"/>
                                </a:rPr>
                                <m:t>𝑆𝑖𝑧𝑒</m:t>
                              </m:r>
                            </m:den>
                          </m:f>
                        </m:e>
                      </m:d>
                      <m:r>
                        <a:rPr lang="en-US" b="0" i="1" smtClean="0">
                          <a:latin typeface="Cambria Math" panose="02040503050406030204" pitchFamily="18" charset="0"/>
                        </a:rPr>
                        <m:t>+1</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522413" y="3087985"/>
                <a:ext cx="8062656" cy="622350"/>
              </a:xfrm>
              <a:prstGeom prst="rect">
                <a:avLst/>
              </a:prstGeom>
              <a:blipFill>
                <a:blip r:embed="rId2"/>
                <a:stretch>
                  <a:fillRect/>
                </a:stretch>
              </a:blipFill>
            </p:spPr>
            <p:txBody>
              <a:bodyPr/>
              <a:lstStyle/>
              <a:p>
                <a:r>
                  <a:rPr lang="en-US">
                    <a:noFill/>
                  </a:rPr>
                  <a:t> </a:t>
                </a:r>
              </a:p>
            </p:txBody>
          </p:sp>
        </mc:Fallback>
      </mc:AlternateContent>
      <p:sp>
        <p:nvSpPr>
          <p:cNvPr id="6" name="TextBox 5"/>
          <p:cNvSpPr txBox="1"/>
          <p:nvPr/>
        </p:nvSpPr>
        <p:spPr>
          <a:xfrm>
            <a:off x="1645180" y="4566788"/>
            <a:ext cx="6934200" cy="400110"/>
          </a:xfrm>
          <a:prstGeom prst="rect">
            <a:avLst/>
          </a:prstGeom>
          <a:noFill/>
        </p:spPr>
        <p:txBody>
          <a:bodyPr wrap="square" rtlCol="0">
            <a:spAutoFit/>
          </a:bodyPr>
          <a:lstStyle/>
          <a:p>
            <a:r>
              <a:rPr lang="en-US" sz="2000" u="sng" dirty="0" smtClean="0">
                <a:solidFill>
                  <a:srgbClr val="FF0000"/>
                </a:solidFill>
              </a:rPr>
              <a:t>The output size of a </a:t>
            </a:r>
            <a:r>
              <a:rPr lang="en-US" sz="2000" b="1" u="sng" dirty="0" smtClean="0">
                <a:solidFill>
                  <a:srgbClr val="FF0000"/>
                </a:solidFill>
              </a:rPr>
              <a:t>pooling layer </a:t>
            </a:r>
            <a:r>
              <a:rPr lang="en-US" sz="2000" u="sng" dirty="0" smtClean="0">
                <a:solidFill>
                  <a:srgbClr val="FF0000"/>
                </a:solidFill>
              </a:rPr>
              <a:t>is given by:</a:t>
            </a:r>
            <a:endParaRPr lang="en-US" sz="2000" u="sng" dirty="0">
              <a:solidFill>
                <a:srgbClr val="FF0000"/>
              </a:solidFill>
            </a:endParaRPr>
          </a:p>
        </p:txBody>
      </p:sp>
      <mc:AlternateContent xmlns:mc="http://schemas.openxmlformats.org/markup-compatibility/2006" xmlns:a14="http://schemas.microsoft.com/office/drawing/2010/main">
        <mc:Choice Requires="a14">
          <p:sp>
            <p:nvSpPr>
              <p:cNvPr id="7" name="TextBox 6"/>
              <p:cNvSpPr txBox="1"/>
              <p:nvPr/>
            </p:nvSpPr>
            <p:spPr>
              <a:xfrm>
                <a:off x="1461875" y="5386966"/>
                <a:ext cx="4480137"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𝑃𝑜𝑜𝑙𝑖𝑛𝑔</m:t>
                      </m:r>
                      <m:r>
                        <a:rPr lang="en-US" b="0" i="1" smtClean="0">
                          <a:latin typeface="Cambria Math" panose="02040503050406030204" pitchFamily="18" charset="0"/>
                        </a:rPr>
                        <m:t> </m:t>
                      </m:r>
                      <m:r>
                        <a:rPr lang="en-US" b="0" i="1" smtClean="0">
                          <a:latin typeface="Cambria Math" panose="02040503050406030204" pitchFamily="18" charset="0"/>
                        </a:rPr>
                        <m:t>𝐿𝑎𝑦𝑒𝑟</m:t>
                      </m:r>
                      <m:r>
                        <a:rPr lang="en-US" b="0" i="1" smtClean="0">
                          <a:latin typeface="Cambria Math" panose="02040503050406030204" pitchFamily="18" charset="0"/>
                        </a:rPr>
                        <m:t> </m:t>
                      </m:r>
                      <m:r>
                        <a:rPr lang="en-US" b="0" i="1" smtClean="0">
                          <a:latin typeface="Cambria Math" panose="02040503050406030204" pitchFamily="18" charset="0"/>
                        </a:rPr>
                        <m:t>𝑂𝑢𝑡𝑝𝑢𝑡</m:t>
                      </m:r>
                      <m:r>
                        <a:rPr lang="en-US" b="0" i="1" smtClean="0">
                          <a:latin typeface="Cambria Math" panose="02040503050406030204" pitchFamily="18" charset="0"/>
                        </a:rPr>
                        <m:t> </m:t>
                      </m:r>
                      <m:r>
                        <a:rPr lang="en-US" b="0" i="1" smtClean="0">
                          <a:latin typeface="Cambria Math" panose="02040503050406030204" pitchFamily="18" charset="0"/>
                        </a:rPr>
                        <m:t>𝑆𝑖𝑧𝑒</m:t>
                      </m:r>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𝐼𝑛𝑝𝑢𝑡</m:t>
                              </m:r>
                              <m:r>
                                <a:rPr lang="en-US" b="0" i="1" smtClean="0">
                                  <a:latin typeface="Cambria Math" panose="02040503050406030204" pitchFamily="18" charset="0"/>
                                </a:rPr>
                                <m:t> </m:t>
                              </m:r>
                              <m:r>
                                <a:rPr lang="en-US" b="0" i="1" smtClean="0">
                                  <a:latin typeface="Cambria Math" panose="02040503050406030204" pitchFamily="18" charset="0"/>
                                </a:rPr>
                                <m:t>𝑆𝑖𝑧𝑒</m:t>
                              </m:r>
                            </m:num>
                            <m:den>
                              <m:r>
                                <a:rPr lang="en-US" b="0" i="1" smtClean="0">
                                  <a:latin typeface="Cambria Math" panose="02040503050406030204" pitchFamily="18" charset="0"/>
                                </a:rPr>
                                <m:t>𝑆𝑡𝑟𝑖𝑑𝑒</m:t>
                              </m:r>
                              <m:r>
                                <a:rPr lang="en-US" b="0" i="1" smtClean="0">
                                  <a:latin typeface="Cambria Math" panose="02040503050406030204" pitchFamily="18" charset="0"/>
                                </a:rPr>
                                <m:t> </m:t>
                              </m:r>
                              <m:r>
                                <a:rPr lang="en-US" b="0" i="1" smtClean="0">
                                  <a:latin typeface="Cambria Math" panose="02040503050406030204" pitchFamily="18" charset="0"/>
                                </a:rPr>
                                <m:t>𝑆𝑖𝑧𝑒</m:t>
                              </m:r>
                            </m:den>
                          </m:f>
                        </m:e>
                      </m:d>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61875" y="5386966"/>
                <a:ext cx="4480137" cy="622350"/>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p:cNvCxnSpPr>
            <a:stCxn id="11" idx="1"/>
          </p:cNvCxnSpPr>
          <p:nvPr/>
        </p:nvCxnSpPr>
        <p:spPr>
          <a:xfrm flipH="1">
            <a:off x="8228012" y="2706274"/>
            <a:ext cx="1143000" cy="3894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371012" y="2383108"/>
            <a:ext cx="2081019" cy="646331"/>
          </a:xfrm>
          <a:prstGeom prst="rect">
            <a:avLst/>
          </a:prstGeom>
          <a:noFill/>
        </p:spPr>
        <p:txBody>
          <a:bodyPr wrap="none" rtlCol="0">
            <a:spAutoFit/>
          </a:bodyPr>
          <a:lstStyle/>
          <a:p>
            <a:r>
              <a:rPr lang="en-US" dirty="0" smtClean="0"/>
              <a:t>Optional Parameter</a:t>
            </a:r>
          </a:p>
          <a:p>
            <a:r>
              <a:rPr lang="en-US" dirty="0" smtClean="0"/>
              <a:t>Usually = </a:t>
            </a:r>
            <a:r>
              <a:rPr lang="en-US" dirty="0" smtClean="0">
                <a:latin typeface="Arial" panose="020B0604020202020204" pitchFamily="34" charset="0"/>
                <a:cs typeface="Arial" panose="020B0604020202020204" pitchFamily="34" charset="0"/>
              </a:rPr>
              <a:t>0</a:t>
            </a:r>
            <a:endParaRPr lang="en-US" dirty="0"/>
          </a:p>
        </p:txBody>
      </p:sp>
      <p:sp>
        <p:nvSpPr>
          <p:cNvPr id="13" name="TextBox 12"/>
          <p:cNvSpPr txBox="1"/>
          <p:nvPr/>
        </p:nvSpPr>
        <p:spPr>
          <a:xfrm>
            <a:off x="7873302" y="4207982"/>
            <a:ext cx="2081019" cy="646331"/>
          </a:xfrm>
          <a:prstGeom prst="rect">
            <a:avLst/>
          </a:prstGeom>
          <a:noFill/>
        </p:spPr>
        <p:txBody>
          <a:bodyPr wrap="none" rtlCol="0">
            <a:spAutoFit/>
          </a:bodyPr>
          <a:lstStyle/>
          <a:p>
            <a:r>
              <a:rPr lang="en-US" dirty="0" smtClean="0"/>
              <a:t>Optional Parameter</a:t>
            </a:r>
          </a:p>
          <a:p>
            <a:r>
              <a:rPr lang="en-US" dirty="0" smtClean="0"/>
              <a:t>Usually = </a:t>
            </a:r>
            <a:r>
              <a:rPr lang="en-US" dirty="0" smtClean="0">
                <a:latin typeface="Arial" panose="020B0604020202020204" pitchFamily="34" charset="0"/>
                <a:cs typeface="Arial" panose="020B0604020202020204" pitchFamily="34" charset="0"/>
              </a:rPr>
              <a:t>1</a:t>
            </a:r>
            <a:endParaRPr lang="en-US" dirty="0"/>
          </a:p>
        </p:txBody>
      </p:sp>
      <p:cxnSp>
        <p:nvCxnSpPr>
          <p:cNvPr id="16" name="Straight Arrow Connector 15"/>
          <p:cNvCxnSpPr/>
          <p:nvPr/>
        </p:nvCxnSpPr>
        <p:spPr>
          <a:xfrm flipH="1" flipV="1">
            <a:off x="6704012" y="3759259"/>
            <a:ext cx="1245490" cy="45296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908993" y="5537211"/>
            <a:ext cx="2081019" cy="646331"/>
          </a:xfrm>
          <a:prstGeom prst="rect">
            <a:avLst/>
          </a:prstGeom>
          <a:noFill/>
        </p:spPr>
        <p:txBody>
          <a:bodyPr wrap="none" rtlCol="0">
            <a:spAutoFit/>
          </a:bodyPr>
          <a:lstStyle/>
          <a:p>
            <a:r>
              <a:rPr lang="en-US" dirty="0" smtClean="0"/>
              <a:t>Optional Parameter</a:t>
            </a:r>
          </a:p>
          <a:p>
            <a:r>
              <a:rPr lang="en-US" dirty="0" smtClean="0"/>
              <a:t>Usually = </a:t>
            </a:r>
            <a:r>
              <a:rPr lang="en-US" dirty="0" smtClean="0">
                <a:latin typeface="Arial" panose="020B0604020202020204" pitchFamily="34" charset="0"/>
                <a:cs typeface="Arial" panose="020B0604020202020204" pitchFamily="34" charset="0"/>
              </a:rPr>
              <a:t>2</a:t>
            </a:r>
            <a:endParaRPr lang="en-US" dirty="0"/>
          </a:p>
        </p:txBody>
      </p:sp>
      <p:cxnSp>
        <p:nvCxnSpPr>
          <p:cNvPr id="20" name="Straight Arrow Connector 19"/>
          <p:cNvCxnSpPr>
            <a:stCxn id="18" idx="1"/>
          </p:cNvCxnSpPr>
          <p:nvPr/>
        </p:nvCxnSpPr>
        <p:spPr>
          <a:xfrm flipH="1">
            <a:off x="5942012" y="5860377"/>
            <a:ext cx="966981" cy="70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81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612" y="1045464"/>
            <a:ext cx="9144001" cy="685800"/>
          </a:xfrm>
        </p:spPr>
        <p:txBody>
          <a:bodyPr/>
          <a:lstStyle/>
          <a:p>
            <a:r>
              <a:rPr lang="en-US" dirty="0" smtClean="0"/>
              <a:t>Set Training Hyper-parameters</a:t>
            </a:r>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636893366"/>
                  </p:ext>
                </p:extLst>
              </p:nvPr>
            </p:nvGraphicFramePr>
            <p:xfrm>
              <a:off x="302118" y="2049056"/>
              <a:ext cx="11583495" cy="4504740"/>
            </p:xfrm>
            <a:graphic>
              <a:graphicData uri="http://schemas.openxmlformats.org/drawingml/2006/table">
                <a:tbl>
                  <a:tblPr firstRow="1" bandRow="1">
                    <a:tableStyleId>{2A488322-F2BA-4B5B-9748-0D474271808F}</a:tableStyleId>
                  </a:tblPr>
                  <a:tblGrid>
                    <a:gridCol w="1603250">
                      <a:extLst>
                        <a:ext uri="{9D8B030D-6E8A-4147-A177-3AD203B41FA5}">
                          <a16:colId xmlns="" xmlns:a16="http://schemas.microsoft.com/office/drawing/2014/main" val="4063863126"/>
                        </a:ext>
                      </a:extLst>
                    </a:gridCol>
                    <a:gridCol w="2412362">
                      <a:extLst>
                        <a:ext uri="{9D8B030D-6E8A-4147-A177-3AD203B41FA5}">
                          <a16:colId xmlns="" xmlns:a16="http://schemas.microsoft.com/office/drawing/2014/main" val="466961888"/>
                        </a:ext>
                      </a:extLst>
                    </a:gridCol>
                    <a:gridCol w="3038438">
                      <a:extLst>
                        <a:ext uri="{9D8B030D-6E8A-4147-A177-3AD203B41FA5}">
                          <a16:colId xmlns="" xmlns:a16="http://schemas.microsoft.com/office/drawing/2014/main" val="3100433959"/>
                        </a:ext>
                      </a:extLst>
                    </a:gridCol>
                    <a:gridCol w="4529445">
                      <a:extLst>
                        <a:ext uri="{9D8B030D-6E8A-4147-A177-3AD203B41FA5}">
                          <a16:colId xmlns="" xmlns:a16="http://schemas.microsoft.com/office/drawing/2014/main" val="212706342"/>
                        </a:ext>
                      </a:extLst>
                    </a:gridCol>
                  </a:tblGrid>
                  <a:tr h="570776">
                    <a:tc>
                      <a:txBody>
                        <a:bodyPr/>
                        <a:lstStyle/>
                        <a:p>
                          <a:pPr algn="ctr"/>
                          <a:r>
                            <a:rPr lang="en-US" sz="1600" dirty="0" smtClean="0"/>
                            <a:t>Hyper-p</a:t>
                          </a:r>
                          <a:r>
                            <a:rPr lang="en-US" sz="1600" baseline="0" dirty="0" smtClean="0"/>
                            <a:t>arameter</a:t>
                          </a:r>
                          <a:endParaRPr lang="en-US" sz="16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5000"/>
                          </a:schemeClr>
                        </a:solidFill>
                      </a:tcPr>
                    </a:tc>
                    <a:tc>
                      <a:txBody>
                        <a:bodyPr/>
                        <a:lstStyle/>
                        <a:p>
                          <a:pPr algn="ctr"/>
                          <a:r>
                            <a:rPr lang="en-US" sz="1600" dirty="0" smtClean="0"/>
                            <a:t>Definition</a:t>
                          </a:r>
                          <a:endParaRPr lang="en-US" sz="16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5000"/>
                          </a:schemeClr>
                        </a:solidFill>
                      </a:tcPr>
                    </a:tc>
                    <a:tc>
                      <a:txBody>
                        <a:bodyPr/>
                        <a:lstStyle/>
                        <a:p>
                          <a:pPr algn="ctr"/>
                          <a:r>
                            <a:rPr lang="en-US" sz="1600" dirty="0" smtClean="0"/>
                            <a:t>Considerations</a:t>
                          </a:r>
                          <a:endParaRPr lang="en-US" sz="16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5000"/>
                          </a:schemeClr>
                        </a:solidFill>
                      </a:tcPr>
                    </a:tc>
                    <a:tc>
                      <a:txBody>
                        <a:bodyPr/>
                        <a:lstStyle/>
                        <a:p>
                          <a:pPr algn="ctr"/>
                          <a:r>
                            <a:rPr lang="en-US" sz="1600" dirty="0" smtClean="0"/>
                            <a:t>Example</a:t>
                          </a:r>
                          <a:endParaRPr lang="en-US" sz="16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5000"/>
                          </a:schemeClr>
                        </a:solidFill>
                      </a:tcPr>
                    </a:tc>
                    <a:extLst>
                      <a:ext uri="{0D108BD9-81ED-4DB2-BD59-A6C34878D82A}">
                        <a16:rowId xmlns="" xmlns:a16="http://schemas.microsoft.com/office/drawing/2014/main" val="1386638012"/>
                      </a:ext>
                    </a:extLst>
                  </a:tr>
                  <a:tr h="1556159">
                    <a:tc>
                      <a:txBody>
                        <a:bodyPr/>
                        <a:lstStyle/>
                        <a:p>
                          <a:pPr algn="ctr"/>
                          <a:r>
                            <a:rPr lang="en-US" sz="1600" b="1" dirty="0" smtClean="0"/>
                            <a:t>Total Number of Training Epochs</a:t>
                          </a:r>
                          <a:endParaRPr lang="en-US" sz="1600"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14:m>
                            <m:oMath xmlns:m="http://schemas.openxmlformats.org/officeDocument/2006/math">
                              <m:r>
                                <a:rPr lang="en-US" sz="1600" b="0" i="1" smtClean="0">
                                  <a:latin typeface="Cambria Math" panose="02040503050406030204" pitchFamily="18" charset="0"/>
                                </a:rPr>
                                <m:t>1</m:t>
                              </m:r>
                            </m:oMath>
                          </a14:m>
                          <a:r>
                            <a:rPr lang="en-US" sz="1600" b="0" dirty="0" smtClean="0"/>
                            <a:t> epoch </a:t>
                          </a:r>
                          <a14:m>
                            <m:oMath xmlns:m="http://schemas.openxmlformats.org/officeDocument/2006/math">
                              <m:r>
                                <a:rPr lang="en-US" sz="1600" b="0" i="1" smtClean="0">
                                  <a:latin typeface="Cambria Math" panose="02040503050406030204" pitchFamily="18" charset="0"/>
                                </a:rPr>
                                <m:t>=1</m:t>
                              </m:r>
                            </m:oMath>
                          </a14:m>
                          <a:r>
                            <a:rPr lang="en-US" sz="1600" b="0" dirty="0" smtClean="0"/>
                            <a:t> </a:t>
                          </a:r>
                          <a:r>
                            <a:rPr lang="en-US" sz="1600" b="0" baseline="0" dirty="0" smtClean="0"/>
                            <a:t>pass of </a:t>
                          </a:r>
                          <a:r>
                            <a:rPr lang="en-US" sz="1600" b="1" baseline="0" dirty="0" smtClean="0"/>
                            <a:t>the entire</a:t>
                          </a:r>
                          <a:r>
                            <a:rPr lang="en-US" sz="1600" b="0" baseline="0" dirty="0" smtClean="0"/>
                            <a:t> training set through the network (forward and backward)</a:t>
                          </a:r>
                          <a:endParaRPr lang="en-US" sz="1600" b="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b="0" dirty="0" smtClean="0"/>
                            <a:t>Train for more than </a:t>
                          </a:r>
                          <a14:m>
                            <m:oMath xmlns:m="http://schemas.openxmlformats.org/officeDocument/2006/math">
                              <m:r>
                                <a:rPr lang="en-US" sz="1600" b="0" i="1" smtClean="0">
                                  <a:latin typeface="Cambria Math" panose="02040503050406030204" pitchFamily="18" charset="0"/>
                                </a:rPr>
                                <m:t>1</m:t>
                              </m:r>
                            </m:oMath>
                          </a14:m>
                          <a:r>
                            <a:rPr lang="en-US" sz="1600" b="0" dirty="0" smtClean="0"/>
                            <a:t> epoch in order to iteratively modify the network</a:t>
                          </a:r>
                          <a:r>
                            <a:rPr lang="en-US" sz="1600" b="0" baseline="0" dirty="0" smtClean="0"/>
                            <a:t> weights and biases. </a:t>
                          </a:r>
                        </a:p>
                        <a:p>
                          <a:pPr algn="ctr"/>
                          <a:r>
                            <a:rPr lang="en-US" sz="1600" b="0" baseline="0" dirty="0" smtClean="0"/>
                            <a:t>Value depends on diversity of dataset.</a:t>
                          </a:r>
                          <a:endParaRPr lang="en-US" sz="1600" b="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b="1" u="sng" dirty="0" smtClean="0"/>
                            <a:t>Total # Epochs</a:t>
                          </a:r>
                          <a:r>
                            <a:rPr lang="en-US" sz="1600" b="0" dirty="0" smtClean="0"/>
                            <a:t>: 50</a:t>
                          </a:r>
                          <a:endParaRPr lang="en-US" sz="1600" b="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3086000339"/>
                      </a:ext>
                    </a:extLst>
                  </a:tr>
                  <a:tr h="1235311">
                    <a:tc>
                      <a:txBody>
                        <a:bodyPr/>
                        <a:lstStyle/>
                        <a:p>
                          <a:pPr algn="ctr"/>
                          <a:r>
                            <a:rPr lang="en-US" sz="1600" b="1" dirty="0" smtClean="0"/>
                            <a:t>Batch Size</a:t>
                          </a:r>
                          <a:endParaRPr lang="en-US" sz="1600"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dirty="0" smtClean="0"/>
                            <a:t>Total</a:t>
                          </a:r>
                          <a:r>
                            <a:rPr lang="en-US" sz="1600" baseline="0" dirty="0" smtClean="0"/>
                            <a:t> # of training examples present in </a:t>
                          </a:r>
                          <a14:m>
                            <m:oMath xmlns:m="http://schemas.openxmlformats.org/officeDocument/2006/math">
                              <m:r>
                                <a:rPr lang="en-US" sz="1600" b="0" i="1" smtClean="0">
                                  <a:latin typeface="Cambria Math" panose="02040503050406030204" pitchFamily="18" charset="0"/>
                                </a:rPr>
                                <m:t>1</m:t>
                              </m:r>
                            </m:oMath>
                          </a14:m>
                          <a:r>
                            <a:rPr lang="en-US" sz="1600" b="0" dirty="0" smtClean="0"/>
                            <a:t> batch</a:t>
                          </a:r>
                          <a:endParaRPr lang="en-US" sz="16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dirty="0" smtClean="0"/>
                            <a:t>For large</a:t>
                          </a:r>
                          <a:r>
                            <a:rPr lang="en-US" sz="1600" baseline="0" dirty="0" smtClean="0"/>
                            <a:t> amounts of training data, must split data into batches. So, </a:t>
                          </a:r>
                          <a14:m>
                            <m:oMath xmlns:m="http://schemas.openxmlformats.org/officeDocument/2006/math">
                              <m:r>
                                <a:rPr lang="en-US" sz="1600" b="0" i="1" smtClean="0">
                                  <a:latin typeface="Cambria Math" panose="02040503050406030204" pitchFamily="18" charset="0"/>
                                </a:rPr>
                                <m:t>1</m:t>
                              </m:r>
                            </m:oMath>
                          </a14:m>
                          <a:r>
                            <a:rPr lang="en-US" sz="1600" b="0" dirty="0" smtClean="0"/>
                            <a:t> epoch may</a:t>
                          </a:r>
                          <a:r>
                            <a:rPr lang="en-US" sz="1600" b="0" baseline="0" dirty="0" smtClean="0"/>
                            <a:t> require several iterations</a:t>
                          </a:r>
                          <a:r>
                            <a:rPr lang="en-US" sz="1600" baseline="0" dirty="0" smtClean="0"/>
                            <a:t> </a:t>
                          </a:r>
                          <a:endParaRPr lang="en-US" sz="16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en-US" sz="1600" b="1" u="sng" dirty="0" smtClean="0"/>
                            <a:t>Total # Training Examples</a:t>
                          </a:r>
                          <a:r>
                            <a:rPr lang="en-US" sz="1600" dirty="0" smtClean="0"/>
                            <a:t>: 10,000 images</a:t>
                          </a:r>
                        </a:p>
                        <a:p>
                          <a:pPr algn="l"/>
                          <a:r>
                            <a:rPr lang="en-US" sz="1600" b="1" u="sng" dirty="0" smtClean="0"/>
                            <a:t>Batch Size</a:t>
                          </a:r>
                          <a:r>
                            <a:rPr lang="en-US" sz="1600" dirty="0" smtClean="0"/>
                            <a:t>: 135 images</a:t>
                          </a:r>
                        </a:p>
                        <a:p>
                          <a:pPr algn="l"/>
                          <a:r>
                            <a:rPr lang="en-US" sz="1600" b="1" u="sng" dirty="0" smtClean="0"/>
                            <a:t>Total</a:t>
                          </a:r>
                          <a:r>
                            <a:rPr lang="en-US" sz="1600" b="1" u="sng" baseline="0" dirty="0" smtClean="0"/>
                            <a:t> # Iterations within 1 epoch: </a:t>
                          </a:r>
                          <a14:m>
                            <m:oMath xmlns:m="http://schemas.openxmlformats.org/officeDocument/2006/math">
                              <m:f>
                                <m:fPr>
                                  <m:ctrlPr>
                                    <a:rPr lang="en-US" sz="1600" b="0" i="1" u="none" baseline="0" smtClean="0">
                                      <a:latin typeface="Cambria Math" panose="02040503050406030204" pitchFamily="18" charset="0"/>
                                    </a:rPr>
                                  </m:ctrlPr>
                                </m:fPr>
                                <m:num>
                                  <m:r>
                                    <a:rPr lang="en-US" sz="1600" b="0" i="1" u="none" baseline="0" smtClean="0">
                                      <a:latin typeface="Cambria Math" panose="02040503050406030204" pitchFamily="18" charset="0"/>
                                    </a:rPr>
                                    <m:t>10,000</m:t>
                                  </m:r>
                                </m:num>
                                <m:den>
                                  <m:r>
                                    <a:rPr lang="en-US" sz="1600" b="0" i="1" u="none" baseline="0" smtClean="0">
                                      <a:latin typeface="Cambria Math" panose="02040503050406030204" pitchFamily="18" charset="0"/>
                                    </a:rPr>
                                    <m:t>135</m:t>
                                  </m:r>
                                </m:den>
                              </m:f>
                              <m:r>
                                <a:rPr lang="en-US" sz="1600" b="0" i="1" u="none" baseline="0" smtClean="0">
                                  <a:latin typeface="Cambria Math" panose="02040503050406030204" pitchFamily="18" charset="0"/>
                                  <a:ea typeface="Cambria Math" panose="02040503050406030204" pitchFamily="18" charset="0"/>
                                </a:rPr>
                                <m:t>≈74</m:t>
                              </m:r>
                            </m:oMath>
                          </a14:m>
                          <a:endParaRPr lang="en-US" sz="1600" b="0" u="none"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3556636005"/>
                      </a:ext>
                    </a:extLst>
                  </a:tr>
                  <a:tr h="1134150">
                    <a:tc>
                      <a:txBody>
                        <a:bodyPr/>
                        <a:lstStyle/>
                        <a:p>
                          <a:pPr marL="0" indent="0" algn="ctr">
                            <a:buFont typeface="Arial" panose="020B0604020202020204" pitchFamily="34" charset="0"/>
                            <a:buNone/>
                          </a:pPr>
                          <a:r>
                            <a:rPr lang="en-US" sz="1600" b="1" i="0" dirty="0" smtClean="0"/>
                            <a:t>Initial Learning Rate &amp; Decay Rate</a:t>
                          </a:r>
                          <a:endParaRPr lang="en-US" sz="1600" b="1" i="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dirty="0" smtClean="0"/>
                            <a:t>How quickly</a:t>
                          </a:r>
                          <a:r>
                            <a:rPr lang="en-US" sz="1600" baseline="0" dirty="0" smtClean="0"/>
                            <a:t> should the network learn?</a:t>
                          </a:r>
                          <a:endParaRPr lang="en-US" sz="16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dirty="0" smtClean="0"/>
                            <a:t>If</a:t>
                          </a:r>
                          <a:r>
                            <a:rPr lang="en-US" sz="1600" baseline="0" dirty="0" smtClean="0"/>
                            <a:t> </a:t>
                          </a:r>
                          <a:r>
                            <a:rPr lang="en-US" sz="1600" b="1" baseline="0" dirty="0" smtClean="0"/>
                            <a:t>too large</a:t>
                          </a:r>
                          <a:r>
                            <a:rPr lang="en-US" sz="1600" b="0" baseline="0" dirty="0" smtClean="0"/>
                            <a:t>, model converges quickly but may not minimize loss. If </a:t>
                          </a:r>
                          <a:r>
                            <a:rPr lang="en-US" sz="1600" b="1" baseline="0" dirty="0" smtClean="0"/>
                            <a:t>too small</a:t>
                          </a:r>
                          <a:r>
                            <a:rPr lang="en-US" sz="1600" b="0" baseline="0" dirty="0" smtClean="0"/>
                            <a:t>, model may take eternity to converge</a:t>
                          </a:r>
                          <a:endParaRPr lang="en-US" sz="16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b="1" u="sng" dirty="0" smtClean="0"/>
                            <a:t>Typically start with</a:t>
                          </a:r>
                          <a:r>
                            <a:rPr lang="en-US" sz="1600" b="0" u="none" dirty="0" smtClean="0"/>
                            <a:t>: </a:t>
                          </a:r>
                          <a14:m>
                            <m:oMath xmlns:m="http://schemas.openxmlformats.org/officeDocument/2006/math">
                              <m:r>
                                <a:rPr lang="en-US" sz="1600" b="0" i="1" u="none" smtClean="0">
                                  <a:latin typeface="Cambria Math" panose="02040503050406030204" pitchFamily="18" charset="0"/>
                                </a:rPr>
                                <m:t>0.001</m:t>
                              </m:r>
                            </m:oMath>
                          </a14:m>
                          <a:endParaRPr lang="en-US" sz="1600" b="0" u="none" dirty="0" smtClean="0"/>
                        </a:p>
                        <a:p>
                          <a:pPr algn="ctr"/>
                          <a:r>
                            <a:rPr lang="en-US" sz="1600" b="0" u="none" dirty="0" smtClean="0"/>
                            <a:t>May</a:t>
                          </a:r>
                          <a:r>
                            <a:rPr lang="en-US" sz="1600" b="0" u="none" baseline="0" dirty="0" smtClean="0"/>
                            <a:t> allow decreasing or increasing over time depending on the problem</a:t>
                          </a:r>
                          <a:endParaRPr lang="en-US" sz="1600" b="0" u="none"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841958362"/>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636893366"/>
                  </p:ext>
                </p:extLst>
              </p:nvPr>
            </p:nvGraphicFramePr>
            <p:xfrm>
              <a:off x="302118" y="2049056"/>
              <a:ext cx="11583495" cy="4504740"/>
            </p:xfrm>
            <a:graphic>
              <a:graphicData uri="http://schemas.openxmlformats.org/drawingml/2006/table">
                <a:tbl>
                  <a:tblPr firstRow="1" bandRow="1">
                    <a:tableStyleId>{2A488322-F2BA-4B5B-9748-0D474271808F}</a:tableStyleId>
                  </a:tblPr>
                  <a:tblGrid>
                    <a:gridCol w="1603250">
                      <a:extLst>
                        <a:ext uri="{9D8B030D-6E8A-4147-A177-3AD203B41FA5}">
                          <a16:colId xmlns:a16="http://schemas.microsoft.com/office/drawing/2014/main" val="4063863126"/>
                        </a:ext>
                      </a:extLst>
                    </a:gridCol>
                    <a:gridCol w="2412362">
                      <a:extLst>
                        <a:ext uri="{9D8B030D-6E8A-4147-A177-3AD203B41FA5}">
                          <a16:colId xmlns:a16="http://schemas.microsoft.com/office/drawing/2014/main" val="466961888"/>
                        </a:ext>
                      </a:extLst>
                    </a:gridCol>
                    <a:gridCol w="3038438">
                      <a:extLst>
                        <a:ext uri="{9D8B030D-6E8A-4147-A177-3AD203B41FA5}">
                          <a16:colId xmlns:a16="http://schemas.microsoft.com/office/drawing/2014/main" val="3100433959"/>
                        </a:ext>
                      </a:extLst>
                    </a:gridCol>
                    <a:gridCol w="4529445">
                      <a:extLst>
                        <a:ext uri="{9D8B030D-6E8A-4147-A177-3AD203B41FA5}">
                          <a16:colId xmlns:a16="http://schemas.microsoft.com/office/drawing/2014/main" val="212706342"/>
                        </a:ext>
                      </a:extLst>
                    </a:gridCol>
                  </a:tblGrid>
                  <a:tr h="579120">
                    <a:tc>
                      <a:txBody>
                        <a:bodyPr/>
                        <a:lstStyle/>
                        <a:p>
                          <a:pPr algn="ctr"/>
                          <a:r>
                            <a:rPr lang="en-US" sz="1600" dirty="0" smtClean="0"/>
                            <a:t>Hyper-p</a:t>
                          </a:r>
                          <a:r>
                            <a:rPr lang="en-US" sz="1600" baseline="0" dirty="0" smtClean="0"/>
                            <a:t>arameter</a:t>
                          </a:r>
                          <a:endParaRPr lang="en-US" sz="16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5000"/>
                          </a:schemeClr>
                        </a:solidFill>
                      </a:tcPr>
                    </a:tc>
                    <a:tc>
                      <a:txBody>
                        <a:bodyPr/>
                        <a:lstStyle/>
                        <a:p>
                          <a:pPr algn="ctr"/>
                          <a:r>
                            <a:rPr lang="en-US" sz="1600" dirty="0" smtClean="0"/>
                            <a:t>Definition</a:t>
                          </a:r>
                          <a:endParaRPr lang="en-US" sz="16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5000"/>
                          </a:schemeClr>
                        </a:solidFill>
                      </a:tcPr>
                    </a:tc>
                    <a:tc>
                      <a:txBody>
                        <a:bodyPr/>
                        <a:lstStyle/>
                        <a:p>
                          <a:pPr algn="ctr"/>
                          <a:r>
                            <a:rPr lang="en-US" sz="1600" dirty="0" smtClean="0"/>
                            <a:t>Considerations</a:t>
                          </a:r>
                          <a:endParaRPr lang="en-US" sz="16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5000"/>
                          </a:schemeClr>
                        </a:solidFill>
                      </a:tcPr>
                    </a:tc>
                    <a:tc>
                      <a:txBody>
                        <a:bodyPr/>
                        <a:lstStyle/>
                        <a:p>
                          <a:pPr algn="ctr"/>
                          <a:r>
                            <a:rPr lang="en-US" sz="1600" dirty="0" smtClean="0"/>
                            <a:t>Example</a:t>
                          </a:r>
                          <a:endParaRPr lang="en-US" sz="16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5000"/>
                          </a:schemeClr>
                        </a:solidFill>
                      </a:tcPr>
                    </a:tc>
                    <a:extLst>
                      <a:ext uri="{0D108BD9-81ED-4DB2-BD59-A6C34878D82A}">
                        <a16:rowId xmlns:a16="http://schemas.microsoft.com/office/drawing/2014/main" val="1386638012"/>
                      </a:ext>
                    </a:extLst>
                  </a:tr>
                  <a:tr h="1556159">
                    <a:tc>
                      <a:txBody>
                        <a:bodyPr/>
                        <a:lstStyle/>
                        <a:p>
                          <a:pPr algn="ctr"/>
                          <a:r>
                            <a:rPr lang="en-US" sz="1600" b="1" dirty="0" smtClean="0"/>
                            <a:t>Total Number of Training Epochs</a:t>
                          </a:r>
                          <a:endParaRPr lang="en-US" sz="1600"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66667" t="-38281" r="-314141" b="-154688"/>
                          </a:stretch>
                        </a:blipFill>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32265" t="-38281" r="-149299" b="-154688"/>
                          </a:stretch>
                        </a:blipFill>
                      </a:tcPr>
                    </a:tc>
                    <a:tc>
                      <a:txBody>
                        <a:bodyPr/>
                        <a:lstStyle/>
                        <a:p>
                          <a:pPr algn="ctr"/>
                          <a:r>
                            <a:rPr lang="en-US" sz="1600" b="1" u="sng" dirty="0" smtClean="0"/>
                            <a:t>Total # Epochs</a:t>
                          </a:r>
                          <a:r>
                            <a:rPr lang="en-US" sz="1600" b="0" dirty="0" smtClean="0"/>
                            <a:t>: 50</a:t>
                          </a:r>
                          <a:endParaRPr lang="en-US" sz="1600" b="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6000339"/>
                      </a:ext>
                    </a:extLst>
                  </a:tr>
                  <a:tr h="1235311">
                    <a:tc>
                      <a:txBody>
                        <a:bodyPr/>
                        <a:lstStyle/>
                        <a:p>
                          <a:pPr algn="ctr"/>
                          <a:r>
                            <a:rPr lang="en-US" sz="1600" b="1" dirty="0" smtClean="0"/>
                            <a:t>Batch Size</a:t>
                          </a:r>
                          <a:endParaRPr lang="en-US" sz="1600"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66667" t="-174384" r="-314141" b="-95074"/>
                          </a:stretch>
                        </a:blipFill>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32265" t="-174384" r="-149299" b="-95074"/>
                          </a:stretch>
                        </a:blipFill>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55989" t="-174384" r="-269" b="-95074"/>
                          </a:stretch>
                        </a:blipFill>
                      </a:tcPr>
                    </a:tc>
                    <a:extLst>
                      <a:ext uri="{0D108BD9-81ED-4DB2-BD59-A6C34878D82A}">
                        <a16:rowId xmlns:a16="http://schemas.microsoft.com/office/drawing/2014/main" val="3556636005"/>
                      </a:ext>
                    </a:extLst>
                  </a:tr>
                  <a:tr h="1134150">
                    <a:tc>
                      <a:txBody>
                        <a:bodyPr/>
                        <a:lstStyle/>
                        <a:p>
                          <a:pPr marL="0" indent="0" algn="ctr">
                            <a:buFont typeface="Arial" panose="020B0604020202020204" pitchFamily="34" charset="0"/>
                            <a:buNone/>
                          </a:pPr>
                          <a:r>
                            <a:rPr lang="en-US" sz="1600" b="1" i="0" dirty="0" smtClean="0"/>
                            <a:t>Initial Learning Rate &amp; Decay Rate</a:t>
                          </a:r>
                          <a:endParaRPr lang="en-US" sz="1600" b="1" i="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dirty="0" smtClean="0"/>
                            <a:t>How quickly</a:t>
                          </a:r>
                          <a:r>
                            <a:rPr lang="en-US" sz="1600" baseline="0" dirty="0" smtClean="0"/>
                            <a:t> should the network learn?</a:t>
                          </a:r>
                          <a:endParaRPr lang="en-US" sz="16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600" dirty="0" smtClean="0"/>
                            <a:t>If</a:t>
                          </a:r>
                          <a:r>
                            <a:rPr lang="en-US" sz="1600" baseline="0" dirty="0" smtClean="0"/>
                            <a:t> </a:t>
                          </a:r>
                          <a:r>
                            <a:rPr lang="en-US" sz="1600" b="1" baseline="0" dirty="0" smtClean="0"/>
                            <a:t>too large</a:t>
                          </a:r>
                          <a:r>
                            <a:rPr lang="en-US" sz="1600" b="0" baseline="0" dirty="0" smtClean="0"/>
                            <a:t>, model converges quickly but may not minimize loss. If </a:t>
                          </a:r>
                          <a:r>
                            <a:rPr lang="en-US" sz="1600" b="1" baseline="0" dirty="0" smtClean="0"/>
                            <a:t>too small</a:t>
                          </a:r>
                          <a:r>
                            <a:rPr lang="en-US" sz="1600" b="0" baseline="0" dirty="0" smtClean="0"/>
                            <a:t>, model may take eternity to converge</a:t>
                          </a:r>
                          <a:endParaRPr lang="en-US" sz="16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155989" t="-299462" r="-269" b="-3763"/>
                          </a:stretch>
                        </a:blipFill>
                      </a:tcPr>
                    </a:tc>
                    <a:extLst>
                      <a:ext uri="{0D108BD9-81ED-4DB2-BD59-A6C34878D82A}">
                        <a16:rowId xmlns:a16="http://schemas.microsoft.com/office/drawing/2014/main" val="841958362"/>
                      </a:ext>
                    </a:extLst>
                  </a:tr>
                </a:tbl>
              </a:graphicData>
            </a:graphic>
          </p:graphicFrame>
        </mc:Fallback>
      </mc:AlternateContent>
      <p:pic>
        <p:nvPicPr>
          <p:cNvPr id="6" name="Picture 5" descr="&lt;strong&gt;Dials&lt;/strong&gt; by Ezekahr on DeviantArt"/>
          <p:cNvPicPr>
            <a:picLocks noChangeAspect="1"/>
          </p:cNvPicPr>
          <p:nvPr/>
        </p:nvPicPr>
        <p:blipFill rotWithShape="1">
          <a:blip r:embed="rId4" cstate="print">
            <a:extLst>
              <a:ext uri="{28A0092B-C50C-407E-A947-70E740481C1C}">
                <a14:useLocalDpi xmlns:a14="http://schemas.microsoft.com/office/drawing/2010/main" val="0"/>
              </a:ext>
            </a:extLst>
          </a:blip>
          <a:srcRect r="31250" b="25564"/>
          <a:stretch/>
        </p:blipFill>
        <p:spPr>
          <a:xfrm>
            <a:off x="9828212" y="304800"/>
            <a:ext cx="1981200" cy="1426464"/>
          </a:xfrm>
          <a:prstGeom prst="rect">
            <a:avLst/>
          </a:prstGeom>
          <a:ln>
            <a:solidFill>
              <a:schemeClr val="tx1"/>
            </a:solidFill>
          </a:ln>
        </p:spPr>
      </p:pic>
    </p:spTree>
    <p:extLst>
      <p:ext uri="{BB962C8B-B14F-4D97-AF65-F5344CB8AC3E}">
        <p14:creationId xmlns:p14="http://schemas.microsoft.com/office/powerpoint/2010/main" val="3531622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Decision Theory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05000"/>
            <a:ext cx="4390017" cy="3657600"/>
          </a:xfrm>
          <a:prstGeom prst="rect">
            <a:avLst/>
          </a:prstGeom>
        </p:spPr>
      </p:pic>
      <p:pic>
        <p:nvPicPr>
          <p:cNvPr id="14" name="Picture 13"/>
          <p:cNvPicPr>
            <a:picLocks noChangeAspect="1"/>
          </p:cNvPicPr>
          <p:nvPr/>
        </p:nvPicPr>
        <p:blipFill>
          <a:blip r:embed="rId4" cstate="print">
            <a:extLst>
              <a:ext uri="{BEBA8EAE-BF5A-486C-A8C5-ECC9F3942E4B}">
                <a14:imgProps xmlns:a14="http://schemas.microsoft.com/office/drawing/2010/main">
                  <a14:imgLayer r:embed="rId5">
                    <a14:imgEffect>
                      <a14:backgroundRemoval t="3191" b="98235" l="3964" r="97275"/>
                    </a14:imgEffect>
                  </a14:imgLayer>
                </a14:imgProps>
              </a:ext>
              <a:ext uri="{28A0092B-C50C-407E-A947-70E740481C1C}">
                <a14:useLocalDpi xmlns:a14="http://schemas.microsoft.com/office/drawing/2010/main" val="0"/>
              </a:ext>
            </a:extLst>
          </a:blip>
          <a:stretch>
            <a:fillRect/>
          </a:stretch>
        </p:blipFill>
        <p:spPr>
          <a:xfrm flipH="1">
            <a:off x="1506648" y="2895600"/>
            <a:ext cx="1408390" cy="1713095"/>
          </a:xfrm>
          <a:prstGeom prst="rect">
            <a:avLst/>
          </a:prstGeom>
        </p:spPr>
      </p:pic>
      <p:sp>
        <p:nvSpPr>
          <p:cNvPr id="15" name="TextBox 14"/>
          <p:cNvSpPr txBox="1"/>
          <p:nvPr/>
        </p:nvSpPr>
        <p:spPr>
          <a:xfrm>
            <a:off x="3732212" y="1971645"/>
            <a:ext cx="7315200" cy="400110"/>
          </a:xfrm>
          <a:prstGeom prst="rect">
            <a:avLst/>
          </a:prstGeom>
          <a:noFill/>
        </p:spPr>
        <p:txBody>
          <a:bodyPr wrap="square" rtlCol="0">
            <a:spAutoFit/>
          </a:bodyPr>
          <a:lstStyle/>
          <a:p>
            <a:r>
              <a:rPr lang="en-US" sz="2000" b="1" dirty="0" smtClean="0"/>
              <a:t>Decision function</a:t>
            </a:r>
            <a:r>
              <a:rPr lang="en-US" sz="2000" dirty="0" smtClean="0"/>
              <a:t>: use X to make decisions about Y</a:t>
            </a:r>
            <a:endParaRPr lang="en-US" sz="2000" b="1" dirty="0"/>
          </a:p>
        </p:txBody>
      </p:sp>
      <mc:AlternateContent xmlns:mc="http://schemas.openxmlformats.org/markup-compatibility/2006" xmlns:a14="http://schemas.microsoft.com/office/drawing/2010/main">
        <mc:Choice Requires="a14">
          <p:sp>
            <p:nvSpPr>
              <p:cNvPr id="4" name="TextBox 3"/>
              <p:cNvSpPr txBox="1"/>
              <p:nvPr/>
            </p:nvSpPr>
            <p:spPr>
              <a:xfrm>
                <a:off x="5222542" y="2590801"/>
                <a:ext cx="979371" cy="43088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r>
                        <a:rPr lang="en-US" sz="2800" b="0" i="1" smtClean="0">
                          <a:latin typeface="Cambria Math" panose="02040503050406030204" pitchFamily="18" charset="0"/>
                          <a:ea typeface="Cambria Math" panose="02040503050406030204" pitchFamily="18" charset="0"/>
                        </a:rPr>
                        <m:t>∈</m:t>
                      </m:r>
                      <m:r>
                        <m:rPr>
                          <m:sty m:val="p"/>
                        </m:rPr>
                        <a:rPr lang="el-GR" sz="2800" b="0" i="1" smtClean="0">
                          <a:latin typeface="Cambria Math" panose="02040503050406030204" pitchFamily="18" charset="0"/>
                          <a:ea typeface="Cambria Math" panose="02040503050406030204" pitchFamily="18" charset="0"/>
                        </a:rPr>
                        <m:t>Ω</m:t>
                      </m:r>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5222542" y="2590801"/>
                <a:ext cx="979371" cy="430887"/>
              </a:xfrm>
              <a:prstGeom prst="rect">
                <a:avLst/>
              </a:prstGeom>
              <a:blipFill rotWithShape="0">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971243" y="2590800"/>
                <a:ext cx="1001813" cy="43088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𝑌</m:t>
                      </m:r>
                      <m:r>
                        <a:rPr lang="en-US" sz="2800" b="0" i="1" smtClean="0">
                          <a:latin typeface="Cambria Math" panose="02040503050406030204" pitchFamily="18" charset="0"/>
                          <a:ea typeface="Cambria Math" panose="02040503050406030204" pitchFamily="18" charset="0"/>
                        </a:rPr>
                        <m:t>∈</m:t>
                      </m:r>
                      <m:r>
                        <m:rPr>
                          <m:sty m:val="p"/>
                        </m:rPr>
                        <a:rPr lang="el-GR" sz="2800" b="0" i="1" smtClean="0">
                          <a:latin typeface="Cambria Math" panose="02040503050406030204" pitchFamily="18" charset="0"/>
                          <a:ea typeface="Cambria Math" panose="02040503050406030204" pitchFamily="18" charset="0"/>
                        </a:rPr>
                        <m:t>Ψ</m:t>
                      </m:r>
                    </m:oMath>
                  </m:oMathPara>
                </a14:m>
                <a:endParaRPr lang="en-US" sz="2800" dirty="0"/>
              </a:p>
            </p:txBody>
          </p:sp>
        </mc:Choice>
        <mc:Fallback xmlns="">
          <p:sp>
            <p:nvSpPr>
              <p:cNvPr id="19" name="TextBox 18"/>
              <p:cNvSpPr txBox="1">
                <a:spLocks noRot="1" noChangeAspect="1" noMove="1" noResize="1" noEditPoints="1" noAdjustHandles="1" noChangeArrowheads="1" noChangeShapeType="1" noTextEdit="1"/>
              </p:cNvSpPr>
              <p:nvPr/>
            </p:nvSpPr>
            <p:spPr>
              <a:xfrm>
                <a:off x="7971243" y="2590800"/>
                <a:ext cx="1001813" cy="430887"/>
              </a:xfrm>
              <a:prstGeom prst="rect">
                <a:avLst/>
              </a:prstGeom>
              <a:blipFill rotWithShape="0">
                <a:blip r:embed="rId7"/>
                <a:stretch>
                  <a:fillRect/>
                </a:stretch>
              </a:blipFill>
              <a:ln>
                <a:noFill/>
              </a:ln>
            </p:spPr>
            <p:txBody>
              <a:bodyPr/>
              <a:lstStyle/>
              <a:p>
                <a:r>
                  <a:rPr lang="en-US">
                    <a:noFill/>
                  </a:rPr>
                  <a:t> </a:t>
                </a:r>
              </a:p>
            </p:txBody>
          </p:sp>
        </mc:Fallback>
      </mc:AlternateContent>
      <p:grpSp>
        <p:nvGrpSpPr>
          <p:cNvPr id="21" name="Group 20"/>
          <p:cNvGrpSpPr/>
          <p:nvPr/>
        </p:nvGrpSpPr>
        <p:grpSpPr>
          <a:xfrm>
            <a:off x="6115325" y="3295456"/>
            <a:ext cx="1834407" cy="1025652"/>
            <a:chOff x="6625007" y="4098839"/>
            <a:chExt cx="1834407" cy="1834407"/>
          </a:xfrm>
        </p:grpSpPr>
        <mc:AlternateContent xmlns:mc="http://schemas.openxmlformats.org/markup-compatibility/2006" xmlns:a14="http://schemas.microsoft.com/office/drawing/2010/main">
          <mc:Choice Requires="a14">
            <p:sp>
              <p:nvSpPr>
                <p:cNvPr id="12" name="TextBox 11"/>
                <p:cNvSpPr txBox="1"/>
                <p:nvPr/>
              </p:nvSpPr>
              <p:spPr>
                <a:xfrm>
                  <a:off x="6708009" y="4800600"/>
                  <a:ext cx="166840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800" b="1" i="1" smtClean="0">
                            <a:latin typeface="Cambria Math" panose="02040503050406030204" pitchFamily="18" charset="0"/>
                            <a:ea typeface="Cambria Math" panose="02040503050406030204" pitchFamily="18" charset="0"/>
                          </a:rPr>
                          <m:t>𝜱</m:t>
                        </m:r>
                        <m:r>
                          <a:rPr lang="en-US" sz="2800" b="1" i="1" smtClean="0">
                            <a:latin typeface="Cambria Math" panose="02040503050406030204" pitchFamily="18" charset="0"/>
                            <a:ea typeface="Cambria Math" panose="02040503050406030204" pitchFamily="18" charset="0"/>
                          </a:rPr>
                          <m:t>: </m:t>
                        </m:r>
                        <m:r>
                          <a:rPr lang="el-GR" sz="2800" b="1" i="1" smtClean="0">
                            <a:latin typeface="Cambria Math" panose="02040503050406030204" pitchFamily="18" charset="0"/>
                            <a:ea typeface="Cambria Math" panose="02040503050406030204" pitchFamily="18" charset="0"/>
                          </a:rPr>
                          <m:t>𝜴</m:t>
                        </m:r>
                        <m:r>
                          <a:rPr lang="el-GR" sz="2800" b="1" i="1" smtClean="0">
                            <a:latin typeface="Cambria Math" panose="02040503050406030204" pitchFamily="18" charset="0"/>
                            <a:ea typeface="Cambria Math" panose="02040503050406030204" pitchFamily="18" charset="0"/>
                          </a:rPr>
                          <m:t>→</m:t>
                        </m:r>
                        <m:r>
                          <a:rPr lang="el-GR" sz="2800" b="1" i="1" smtClean="0">
                            <a:latin typeface="Cambria Math" panose="02040503050406030204" pitchFamily="18" charset="0"/>
                            <a:ea typeface="Cambria Math" panose="02040503050406030204" pitchFamily="18" charset="0"/>
                          </a:rPr>
                          <m:t>𝜳</m:t>
                        </m:r>
                      </m:oMath>
                    </m:oMathPara>
                  </a14:m>
                  <a:endParaRPr lang="en-US" sz="2800"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6708009" y="4800600"/>
                  <a:ext cx="1668405" cy="430887"/>
                </a:xfrm>
                <a:prstGeom prst="rect">
                  <a:avLst/>
                </a:prstGeom>
                <a:blipFill rotWithShape="0">
                  <a:blip r:embed="rId8"/>
                  <a:stretch>
                    <a:fillRect b="-41026"/>
                  </a:stretch>
                </a:blipFill>
              </p:spPr>
              <p:txBody>
                <a:bodyPr/>
                <a:lstStyle/>
                <a:p>
                  <a:r>
                    <a:rPr lang="en-US">
                      <a:noFill/>
                    </a:rPr>
                    <a:t> </a:t>
                  </a:r>
                </a:p>
              </p:txBody>
            </p:sp>
          </mc:Fallback>
        </mc:AlternateContent>
        <p:sp>
          <p:nvSpPr>
            <p:cNvPr id="13" name="Oval 12"/>
            <p:cNvSpPr/>
            <p:nvPr/>
          </p:nvSpPr>
          <p:spPr>
            <a:xfrm>
              <a:off x="6625007" y="4098839"/>
              <a:ext cx="1834407" cy="183440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1" name="TextBox 30"/>
              <p:cNvSpPr txBox="1"/>
              <p:nvPr/>
            </p:nvSpPr>
            <p:spPr>
              <a:xfrm>
                <a:off x="8817850" y="3657753"/>
                <a:ext cx="1714380" cy="469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800" i="1" smtClean="0">
                          <a:latin typeface="Cambria Math" panose="02040503050406030204" pitchFamily="18" charset="0"/>
                          <a:ea typeface="Cambria Math" panose="02040503050406030204" pitchFamily="18" charset="0"/>
                        </a:rPr>
                        <m:t>Φ</m:t>
                      </m:r>
                      <m:d>
                        <m:dPr>
                          <m:ctrlPr>
                            <a:rPr lang="el-GR" sz="280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d>
                      <m:r>
                        <a:rPr lang="en-US" sz="2800" b="0" i="1" smtClean="0">
                          <a:latin typeface="Cambria Math" panose="02040503050406030204" pitchFamily="18" charset="0"/>
                          <a:ea typeface="Cambria Math" panose="02040503050406030204" pitchFamily="18" charset="0"/>
                        </a:rPr>
                        <m:t>=</m:t>
                      </m:r>
                      <m:sSub>
                        <m:sSubPr>
                          <m:ctrlPr>
                            <a:rPr lang="en-US" sz="2800" b="1" i="1" smtClean="0">
                              <a:solidFill>
                                <a:srgbClr val="FF0000"/>
                              </a:solidFill>
                              <a:latin typeface="Cambria Math" panose="02040503050406030204" pitchFamily="18" charset="0"/>
                              <a:ea typeface="Cambria Math" panose="02040503050406030204" pitchFamily="18" charset="0"/>
                            </a:rPr>
                          </m:ctrlPr>
                        </m:sSubPr>
                        <m:e>
                          <m:r>
                            <a:rPr lang="en-US" sz="2800" b="1" i="1" smtClean="0">
                              <a:solidFill>
                                <a:srgbClr val="FF0000"/>
                              </a:solidFill>
                              <a:latin typeface="Cambria Math" panose="02040503050406030204" pitchFamily="18" charset="0"/>
                              <a:ea typeface="Cambria Math" panose="02040503050406030204" pitchFamily="18" charset="0"/>
                            </a:rPr>
                            <m:t>𝒚</m:t>
                          </m:r>
                        </m:e>
                        <m:sub>
                          <m:r>
                            <a:rPr lang="en-US" sz="2800" b="1" i="1" smtClean="0">
                              <a:solidFill>
                                <a:srgbClr val="FF0000"/>
                              </a:solidFill>
                              <a:latin typeface="Cambria Math" panose="02040503050406030204" pitchFamily="18" charset="0"/>
                              <a:ea typeface="Cambria Math" panose="02040503050406030204" pitchFamily="18" charset="0"/>
                            </a:rPr>
                            <m:t>𝒑</m:t>
                          </m:r>
                        </m:sub>
                      </m:sSub>
                    </m:oMath>
                  </m:oMathPara>
                </a14:m>
                <a:endParaRPr lang="en-US" sz="2800"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8817850" y="3657753"/>
                <a:ext cx="1714380" cy="469487"/>
              </a:xfrm>
              <a:prstGeom prst="rect">
                <a:avLst/>
              </a:prstGeom>
              <a:blipFill rotWithShape="0">
                <a:blip r:embed="rId9"/>
                <a:stretch>
                  <a:fillRect/>
                </a:stretch>
              </a:blipFill>
            </p:spPr>
            <p:txBody>
              <a:bodyPr/>
              <a:lstStyle/>
              <a:p>
                <a:r>
                  <a:rPr lang="en-US">
                    <a:noFill/>
                  </a:rPr>
                  <a:t> </a:t>
                </a:r>
              </a:p>
            </p:txBody>
          </p:sp>
        </mc:Fallback>
      </mc:AlternateContent>
      <p:sp>
        <p:nvSpPr>
          <p:cNvPr id="32" name="TextBox 31"/>
          <p:cNvSpPr txBox="1"/>
          <p:nvPr/>
        </p:nvSpPr>
        <p:spPr>
          <a:xfrm>
            <a:off x="6094413" y="3306956"/>
            <a:ext cx="2057402" cy="369332"/>
          </a:xfrm>
          <a:prstGeom prst="rect">
            <a:avLst/>
          </a:prstGeom>
          <a:noFill/>
        </p:spPr>
        <p:txBody>
          <a:bodyPr wrap="square" rtlCol="0">
            <a:spAutoFit/>
          </a:bodyPr>
          <a:lstStyle/>
          <a:p>
            <a:r>
              <a:rPr lang="en-US" b="1" u="sng" dirty="0" smtClean="0"/>
              <a:t>Mapping function</a:t>
            </a:r>
            <a:endParaRPr lang="en-US" b="1" u="sng" dirty="0"/>
          </a:p>
        </p:txBody>
      </p:sp>
      <p:sp>
        <p:nvSpPr>
          <p:cNvPr id="33" name="TextBox 32"/>
          <p:cNvSpPr txBox="1"/>
          <p:nvPr/>
        </p:nvSpPr>
        <p:spPr>
          <a:xfrm>
            <a:off x="8379640" y="4184069"/>
            <a:ext cx="2743200" cy="369332"/>
          </a:xfrm>
          <a:prstGeom prst="rect">
            <a:avLst/>
          </a:prstGeom>
          <a:noFill/>
        </p:spPr>
        <p:txBody>
          <a:bodyPr wrap="square" rtlCol="0">
            <a:spAutoFit/>
          </a:bodyPr>
          <a:lstStyle/>
          <a:p>
            <a:r>
              <a:rPr lang="en-US" dirty="0" smtClean="0">
                <a:solidFill>
                  <a:srgbClr val="FF0000"/>
                </a:solidFill>
              </a:rPr>
              <a:t>Prediction of </a:t>
            </a:r>
            <a:r>
              <a:rPr lang="en-US" b="1" dirty="0" smtClean="0">
                <a:solidFill>
                  <a:srgbClr val="FF0000"/>
                </a:solidFill>
              </a:rPr>
              <a:t>Y</a:t>
            </a:r>
            <a:r>
              <a:rPr lang="en-US" dirty="0" smtClean="0">
                <a:solidFill>
                  <a:srgbClr val="FF0000"/>
                </a:solidFill>
              </a:rPr>
              <a:t> based on </a:t>
            </a:r>
            <a:r>
              <a:rPr lang="en-US" b="1" dirty="0" smtClean="0">
                <a:solidFill>
                  <a:srgbClr val="FF0000"/>
                </a:solidFill>
              </a:rPr>
              <a:t>X</a:t>
            </a:r>
            <a:r>
              <a:rPr lang="en-US" dirty="0" smtClean="0">
                <a:solidFill>
                  <a:srgbClr val="FF0000"/>
                </a:solidFill>
              </a:rPr>
              <a:t> </a:t>
            </a:r>
            <a:endParaRPr lang="en-US" dirty="0">
              <a:solidFill>
                <a:srgbClr val="FF0000"/>
              </a:solidFill>
            </a:endParaRPr>
          </a:p>
        </p:txBody>
      </p:sp>
      <p:sp>
        <p:nvSpPr>
          <p:cNvPr id="34" name="TextBox 33"/>
          <p:cNvSpPr txBox="1"/>
          <p:nvPr/>
        </p:nvSpPr>
        <p:spPr>
          <a:xfrm>
            <a:off x="3376207" y="5297536"/>
            <a:ext cx="7315200" cy="400110"/>
          </a:xfrm>
          <a:prstGeom prst="rect">
            <a:avLst/>
          </a:prstGeom>
          <a:noFill/>
        </p:spPr>
        <p:txBody>
          <a:bodyPr wrap="square" rtlCol="0">
            <a:spAutoFit/>
          </a:bodyPr>
          <a:lstStyle/>
          <a:p>
            <a:r>
              <a:rPr lang="en-US" sz="2000" b="1" dirty="0" smtClean="0"/>
              <a:t>Evaluate our decision</a:t>
            </a:r>
            <a:r>
              <a:rPr lang="en-US" sz="2000" dirty="0" smtClean="0"/>
              <a:t>:</a:t>
            </a:r>
            <a:endParaRPr lang="en-US" sz="2000" b="1" dirty="0"/>
          </a:p>
        </p:txBody>
      </p:sp>
      <mc:AlternateContent xmlns:mc="http://schemas.openxmlformats.org/markup-compatibility/2006" xmlns:a14="http://schemas.microsoft.com/office/drawing/2010/main">
        <mc:Choice Requires="a14">
          <p:sp>
            <p:nvSpPr>
              <p:cNvPr id="35" name="TextBox 34"/>
              <p:cNvSpPr txBox="1"/>
              <p:nvPr/>
            </p:nvSpPr>
            <p:spPr>
              <a:xfrm>
                <a:off x="4358303" y="5823835"/>
                <a:ext cx="2780826" cy="6865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𝐿</m:t>
                      </m:r>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1,  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r>
                                <a:rPr lang="en-US" sz="2000" b="0" i="1" smtClean="0">
                                  <a:latin typeface="Cambria Math" panose="02040503050406030204" pitchFamily="18" charset="0"/>
                                </a:rPr>
                                <m:t>𝑦</m:t>
                              </m:r>
                            </m:e>
                            <m:e>
                              <m:r>
                                <a:rPr lang="en-US" sz="2000" b="0" i="1" smtClean="0">
                                  <a:latin typeface="Cambria Math" panose="02040503050406030204" pitchFamily="18" charset="0"/>
                                </a:rPr>
                                <m:t>&amp;0,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e>
                          </m:eqArr>
                        </m:e>
                      </m:d>
                    </m:oMath>
                  </m:oMathPara>
                </a14:m>
                <a:endParaRPr lang="en-US" sz="2000" dirty="0"/>
              </a:p>
            </p:txBody>
          </p:sp>
        </mc:Choice>
        <mc:Fallback xmlns="">
          <p:sp>
            <p:nvSpPr>
              <p:cNvPr id="35" name="TextBox 34"/>
              <p:cNvSpPr txBox="1">
                <a:spLocks noRot="1" noChangeAspect="1" noMove="1" noResize="1" noEditPoints="1" noAdjustHandles="1" noChangeArrowheads="1" noChangeShapeType="1" noTextEdit="1"/>
              </p:cNvSpPr>
              <p:nvPr/>
            </p:nvSpPr>
            <p:spPr>
              <a:xfrm>
                <a:off x="4358303" y="5823835"/>
                <a:ext cx="2780826" cy="68653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7970813" y="5939141"/>
                <a:ext cx="2306978" cy="4143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𝐿</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𝑝</m:t>
                              </m:r>
                            </m:sub>
                          </m:sSub>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sSup>
                        <m:sSupPr>
                          <m:ctrlPr>
                            <a:rPr lang="en-US" sz="2000" i="1" smtClean="0">
                              <a:latin typeface="Cambria Math" panose="02040503050406030204" pitchFamily="18" charset="0"/>
                            </a:rPr>
                          </m:ctrlPr>
                        </m:sSupPr>
                        <m:e>
                          <m:d>
                            <m:dPr>
                              <m:begChr m:val="‖"/>
                              <m:endChr m:val="‖"/>
                              <m:ctrlPr>
                                <a:rPr lang="en-US" sz="200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𝑝</m:t>
                                  </m:r>
                                </m:sub>
                              </m:sSub>
                            </m:e>
                          </m:d>
                        </m:e>
                        <m:sup>
                          <m:r>
                            <a:rPr lang="en-US" sz="2000" b="0" i="1" smtClean="0">
                              <a:latin typeface="Cambria Math" panose="02040503050406030204" pitchFamily="18" charset="0"/>
                            </a:rPr>
                            <m:t>2</m:t>
                          </m:r>
                        </m:sup>
                      </m:sSup>
                    </m:oMath>
                  </m:oMathPara>
                </a14:m>
                <a:endParaRPr lang="en-US" sz="2000" dirty="0"/>
              </a:p>
            </p:txBody>
          </p:sp>
        </mc:Choice>
        <mc:Fallback xmlns="">
          <p:sp>
            <p:nvSpPr>
              <p:cNvPr id="36" name="TextBox 35"/>
              <p:cNvSpPr txBox="1">
                <a:spLocks noRot="1" noChangeAspect="1" noMove="1" noResize="1" noEditPoints="1" noAdjustHandles="1" noChangeArrowheads="1" noChangeShapeType="1" noTextEdit="1"/>
              </p:cNvSpPr>
              <p:nvPr/>
            </p:nvSpPr>
            <p:spPr>
              <a:xfrm>
                <a:off x="7970813" y="5939141"/>
                <a:ext cx="2306978" cy="414344"/>
              </a:xfrm>
              <a:prstGeom prst="rect">
                <a:avLst/>
              </a:prstGeom>
              <a:blipFill rotWithShape="0">
                <a:blip r:embed="rId11"/>
                <a:stretch>
                  <a:fillRect b="-1471"/>
                </a:stretch>
              </a:blipFill>
            </p:spPr>
            <p:txBody>
              <a:bodyPr/>
              <a:lstStyle/>
              <a:p>
                <a:r>
                  <a:rPr lang="en-US">
                    <a:noFill/>
                  </a:rPr>
                  <a:t> </a:t>
                </a:r>
              </a:p>
            </p:txBody>
          </p:sp>
        </mc:Fallback>
      </mc:AlternateContent>
      <p:sp>
        <p:nvSpPr>
          <p:cNvPr id="37" name="Right Arrow 36"/>
          <p:cNvSpPr/>
          <p:nvPr/>
        </p:nvSpPr>
        <p:spPr>
          <a:xfrm>
            <a:off x="8043551" y="3799266"/>
            <a:ext cx="533400" cy="15762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14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2000"/>
                                        <p:tgtEl>
                                          <p:spTgt spid="2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circle(in)">
                                      <p:cBhvr>
                                        <p:cTn id="10" dur="2000"/>
                                        <p:tgtEl>
                                          <p:spTgt spid="3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left)">
                                      <p:cBhvr>
                                        <p:cTn id="13" dur="500"/>
                                        <p:tgtEl>
                                          <p:spTgt spid="37"/>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1000"/>
                                        <p:tgtEl>
                                          <p:spTgt spid="35"/>
                                        </p:tgtEl>
                                      </p:cBhvr>
                                    </p:animEffect>
                                    <p:anim calcmode="lin" valueType="num">
                                      <p:cBhvr>
                                        <p:cTn id="26" dur="1000" fill="hold"/>
                                        <p:tgtEl>
                                          <p:spTgt spid="35"/>
                                        </p:tgtEl>
                                        <p:attrNameLst>
                                          <p:attrName>ppt_x</p:attrName>
                                        </p:attrNameLst>
                                      </p:cBhvr>
                                      <p:tavLst>
                                        <p:tav tm="0">
                                          <p:val>
                                            <p:strVal val="#ppt_x"/>
                                          </p:val>
                                        </p:tav>
                                        <p:tav tm="100000">
                                          <p:val>
                                            <p:strVal val="#ppt_x"/>
                                          </p:val>
                                        </p:tav>
                                      </p:tavLst>
                                    </p:anim>
                                    <p:anim calcmode="lin" valueType="num">
                                      <p:cBhvr>
                                        <p:cTn id="2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36" grpId="0"/>
      <p:bldP spid="3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8429" y="381000"/>
            <a:ext cx="9144001" cy="1371600"/>
          </a:xfrm>
        </p:spPr>
        <p:txBody>
          <a:bodyPr/>
          <a:lstStyle/>
          <a:p>
            <a:r>
              <a:rPr lang="en-US" dirty="0" smtClean="0"/>
              <a:t>Monitor Training Progress</a:t>
            </a:r>
            <a:endParaRPr lang="en-US" dirty="0"/>
          </a:p>
        </p:txBody>
      </p:sp>
      <p:sp>
        <p:nvSpPr>
          <p:cNvPr id="3" name="Content Placeholder 2"/>
          <p:cNvSpPr>
            <a:spLocks noGrp="1"/>
          </p:cNvSpPr>
          <p:nvPr>
            <p:ph idx="1"/>
          </p:nvPr>
        </p:nvSpPr>
        <p:spPr>
          <a:xfrm>
            <a:off x="1065212" y="2720777"/>
            <a:ext cx="9134391" cy="2537023"/>
          </a:xfrm>
        </p:spPr>
        <p:txBody>
          <a:bodyPr/>
          <a:lstStyle/>
          <a:p>
            <a:r>
              <a:rPr lang="en-US" b="1" u="sng" dirty="0" smtClean="0"/>
              <a:t>What you should be monitoring</a:t>
            </a:r>
            <a:r>
              <a:rPr lang="en-US" dirty="0" smtClean="0"/>
              <a:t>:</a:t>
            </a:r>
          </a:p>
          <a:p>
            <a:pPr lvl="1"/>
            <a:r>
              <a:rPr lang="en-US" dirty="0" smtClean="0"/>
              <a:t>Values of the loss function over time</a:t>
            </a:r>
          </a:p>
          <a:p>
            <a:pPr lvl="1"/>
            <a:r>
              <a:rPr lang="en-US" dirty="0" smtClean="0"/>
              <a:t>Training accuracy</a:t>
            </a:r>
          </a:p>
          <a:p>
            <a:pPr lvl="1"/>
            <a:r>
              <a:rPr lang="en-US" dirty="0" smtClean="0"/>
              <a:t>Validation accuracy</a:t>
            </a:r>
          </a:p>
          <a:p>
            <a:pPr lvl="1"/>
            <a:r>
              <a:rPr lang="en-US" dirty="0" smtClean="0"/>
              <a:t>Layer activations (for images)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2612" y="2092399"/>
            <a:ext cx="4371975" cy="3943350"/>
          </a:xfrm>
          <a:prstGeom prst="rect">
            <a:avLst/>
          </a:prstGeom>
        </p:spPr>
      </p:pic>
      <p:sp>
        <p:nvSpPr>
          <p:cNvPr id="5" name="TextBox 4"/>
          <p:cNvSpPr txBox="1"/>
          <p:nvPr/>
        </p:nvSpPr>
        <p:spPr>
          <a:xfrm>
            <a:off x="0" y="6416480"/>
            <a:ext cx="2646878" cy="430887"/>
          </a:xfrm>
          <a:prstGeom prst="rect">
            <a:avLst/>
          </a:prstGeom>
          <a:noFill/>
        </p:spPr>
        <p:txBody>
          <a:bodyPr wrap="none" rtlCol="0">
            <a:spAutoFit/>
          </a:bodyPr>
          <a:lstStyle/>
          <a:p>
            <a:r>
              <a:rPr lang="en-US" sz="1100" b="1" dirty="0" smtClean="0"/>
              <a:t>Source of images:</a:t>
            </a:r>
          </a:p>
          <a:p>
            <a:r>
              <a:rPr lang="en-US" sz="1100" dirty="0"/>
              <a:t>http://cs231n.github.io/neural-networks-3/</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4012" y="2057670"/>
            <a:ext cx="4800600" cy="398693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3012" y="1992310"/>
            <a:ext cx="5543541" cy="4179889"/>
          </a:xfrm>
          <a:prstGeom prst="rect">
            <a:avLst/>
          </a:prstGeom>
        </p:spPr>
      </p:pic>
    </p:spTree>
    <p:extLst>
      <p:ext uri="{BB962C8B-B14F-4D97-AF65-F5344CB8AC3E}">
        <p14:creationId xmlns:p14="http://schemas.microsoft.com/office/powerpoint/2010/main" val="143615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a:t>
            </a:r>
            <a:endParaRPr lang="en-US" dirty="0"/>
          </a:p>
        </p:txBody>
      </p:sp>
      <p:sp>
        <p:nvSpPr>
          <p:cNvPr id="3" name="Content Placeholder 2"/>
          <p:cNvSpPr>
            <a:spLocks noGrp="1"/>
          </p:cNvSpPr>
          <p:nvPr>
            <p:ph idx="1"/>
          </p:nvPr>
        </p:nvSpPr>
        <p:spPr>
          <a:xfrm>
            <a:off x="531813" y="2057400"/>
            <a:ext cx="11430000" cy="1347464"/>
          </a:xfrm>
        </p:spPr>
        <p:txBody>
          <a:bodyPr>
            <a:noAutofit/>
          </a:bodyPr>
          <a:lstStyle/>
          <a:p>
            <a:r>
              <a:rPr lang="en-US" b="1" dirty="0" smtClean="0">
                <a:solidFill>
                  <a:srgbClr val="FF0000"/>
                </a:solidFill>
              </a:rPr>
              <a:t>Symptom</a:t>
            </a:r>
            <a:r>
              <a:rPr lang="en-US" dirty="0" smtClean="0"/>
              <a:t>: training accuracy is </a:t>
            </a:r>
            <a:r>
              <a:rPr lang="en-US" b="1" dirty="0" smtClean="0"/>
              <a:t>much higher</a:t>
            </a:r>
            <a:r>
              <a:rPr lang="en-US" dirty="0" smtClean="0"/>
              <a:t> than the validation accuracy</a:t>
            </a:r>
            <a:endParaRPr lang="en-US" b="1" dirty="0" smtClean="0"/>
          </a:p>
          <a:p>
            <a:r>
              <a:rPr lang="en-US" b="1" dirty="0" smtClean="0">
                <a:solidFill>
                  <a:srgbClr val="FF0000"/>
                </a:solidFill>
              </a:rPr>
              <a:t>Cause</a:t>
            </a:r>
            <a:r>
              <a:rPr lang="en-US" dirty="0" smtClean="0"/>
              <a:t>: The model has learned the </a:t>
            </a:r>
            <a:r>
              <a:rPr lang="en-US" i="1" dirty="0" smtClean="0"/>
              <a:t>data</a:t>
            </a:r>
            <a:r>
              <a:rPr lang="en-US" dirty="0" smtClean="0"/>
              <a:t>, including the noise, not the underlying </a:t>
            </a:r>
            <a:r>
              <a:rPr lang="en-US" i="1" dirty="0" smtClean="0"/>
              <a:t>function</a:t>
            </a:r>
          </a:p>
        </p:txBody>
      </p:sp>
      <p:grpSp>
        <p:nvGrpSpPr>
          <p:cNvPr id="7" name="Group 6"/>
          <p:cNvGrpSpPr/>
          <p:nvPr/>
        </p:nvGrpSpPr>
        <p:grpSpPr>
          <a:xfrm>
            <a:off x="670708" y="3581400"/>
            <a:ext cx="3252563" cy="3019999"/>
            <a:chOff x="1217612" y="3709664"/>
            <a:chExt cx="3423073" cy="2888218"/>
          </a:xfrm>
        </p:grpSpPr>
        <p:grpSp>
          <p:nvGrpSpPr>
            <p:cNvPr id="4" name="Group 3"/>
            <p:cNvGrpSpPr/>
            <p:nvPr/>
          </p:nvGrpSpPr>
          <p:grpSpPr>
            <a:xfrm>
              <a:off x="1217612" y="3709664"/>
              <a:ext cx="3423073" cy="2888218"/>
              <a:chOff x="4265612" y="2209800"/>
              <a:chExt cx="4876800" cy="4114800"/>
            </a:xfrm>
          </p:grpSpPr>
          <p:cxnSp>
            <p:nvCxnSpPr>
              <p:cNvPr id="5" name="Straight Arrow Connector 4"/>
              <p:cNvCxnSpPr/>
              <p:nvPr/>
            </p:nvCxnSpPr>
            <p:spPr>
              <a:xfrm flipV="1">
                <a:off x="4265612" y="2209800"/>
                <a:ext cx="0" cy="411480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4265612" y="6324600"/>
                <a:ext cx="4876800"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12" name="Oval 11"/>
            <p:cNvSpPr/>
            <p:nvPr/>
          </p:nvSpPr>
          <p:spPr>
            <a:xfrm>
              <a:off x="1902009" y="5183898"/>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Oval 14"/>
            <p:cNvSpPr/>
            <p:nvPr/>
          </p:nvSpPr>
          <p:spPr>
            <a:xfrm>
              <a:off x="1726203" y="4883206"/>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p:cNvSpPr/>
            <p:nvPr/>
          </p:nvSpPr>
          <p:spPr>
            <a:xfrm>
              <a:off x="2030008" y="5001373"/>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Oval 16"/>
            <p:cNvSpPr/>
            <p:nvPr/>
          </p:nvSpPr>
          <p:spPr>
            <a:xfrm>
              <a:off x="1902009" y="4668982"/>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Oval 17"/>
            <p:cNvSpPr/>
            <p:nvPr/>
          </p:nvSpPr>
          <p:spPr>
            <a:xfrm>
              <a:off x="2322066" y="4705153"/>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Oval 18"/>
            <p:cNvSpPr/>
            <p:nvPr/>
          </p:nvSpPr>
          <p:spPr>
            <a:xfrm>
              <a:off x="2027952" y="4378260"/>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p:nvSpPr>
          <p:spPr>
            <a:xfrm>
              <a:off x="1732555" y="4307839"/>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Oval 20"/>
            <p:cNvSpPr/>
            <p:nvPr/>
          </p:nvSpPr>
          <p:spPr>
            <a:xfrm>
              <a:off x="2532780" y="4404906"/>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Oval 21"/>
            <p:cNvSpPr/>
            <p:nvPr/>
          </p:nvSpPr>
          <p:spPr>
            <a:xfrm>
              <a:off x="1950164" y="4069857"/>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Oval 22"/>
            <p:cNvSpPr/>
            <p:nvPr/>
          </p:nvSpPr>
          <p:spPr>
            <a:xfrm>
              <a:off x="2584796" y="4668982"/>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Oval 23"/>
            <p:cNvSpPr/>
            <p:nvPr/>
          </p:nvSpPr>
          <p:spPr>
            <a:xfrm>
              <a:off x="2410987" y="4185776"/>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p:cNvSpPr/>
            <p:nvPr/>
          </p:nvSpPr>
          <p:spPr>
            <a:xfrm>
              <a:off x="4282927" y="4699462"/>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Oval 25"/>
            <p:cNvSpPr/>
            <p:nvPr/>
          </p:nvSpPr>
          <p:spPr>
            <a:xfrm>
              <a:off x="4231826" y="5680421"/>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p:cNvSpPr/>
            <p:nvPr/>
          </p:nvSpPr>
          <p:spPr>
            <a:xfrm>
              <a:off x="4231826" y="5279475"/>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p:cNvSpPr/>
            <p:nvPr/>
          </p:nvSpPr>
          <p:spPr>
            <a:xfrm>
              <a:off x="3835539" y="4530096"/>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p:cNvSpPr/>
            <p:nvPr/>
          </p:nvSpPr>
          <p:spPr>
            <a:xfrm>
              <a:off x="4073152" y="4791929"/>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p:cNvSpPr/>
            <p:nvPr/>
          </p:nvSpPr>
          <p:spPr>
            <a:xfrm>
              <a:off x="3801732" y="4858250"/>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Oval 30"/>
            <p:cNvSpPr/>
            <p:nvPr/>
          </p:nvSpPr>
          <p:spPr>
            <a:xfrm>
              <a:off x="3859676" y="4328892"/>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p:cNvSpPr/>
            <p:nvPr/>
          </p:nvSpPr>
          <p:spPr>
            <a:xfrm>
              <a:off x="4312441" y="4912703"/>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p:cNvSpPr/>
            <p:nvPr/>
          </p:nvSpPr>
          <p:spPr>
            <a:xfrm>
              <a:off x="4164334" y="5078905"/>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p:cNvSpPr/>
            <p:nvPr/>
          </p:nvSpPr>
          <p:spPr>
            <a:xfrm>
              <a:off x="3927026" y="5069211"/>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Oval 34"/>
            <p:cNvSpPr/>
            <p:nvPr/>
          </p:nvSpPr>
          <p:spPr>
            <a:xfrm>
              <a:off x="3996952" y="5445671"/>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p:cNvSpPr/>
            <p:nvPr/>
          </p:nvSpPr>
          <p:spPr>
            <a:xfrm rot="16200000" flipH="1">
              <a:off x="3694011" y="6080639"/>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Oval 46"/>
            <p:cNvSpPr/>
            <p:nvPr/>
          </p:nvSpPr>
          <p:spPr>
            <a:xfrm rot="16200000" flipH="1">
              <a:off x="3694011" y="5679693"/>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Oval 47"/>
            <p:cNvSpPr/>
            <p:nvPr/>
          </p:nvSpPr>
          <p:spPr>
            <a:xfrm rot="16200000" flipH="1">
              <a:off x="3535337" y="5192147"/>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Oval 48"/>
            <p:cNvSpPr/>
            <p:nvPr/>
          </p:nvSpPr>
          <p:spPr>
            <a:xfrm rot="16200000" flipH="1">
              <a:off x="3263917" y="5258468"/>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p:cNvSpPr/>
            <p:nvPr/>
          </p:nvSpPr>
          <p:spPr>
            <a:xfrm rot="16200000" flipH="1">
              <a:off x="3774626" y="5312921"/>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p:cNvSpPr/>
            <p:nvPr/>
          </p:nvSpPr>
          <p:spPr>
            <a:xfrm rot="16200000" flipH="1">
              <a:off x="3626519" y="5479123"/>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Oval 51"/>
            <p:cNvSpPr/>
            <p:nvPr/>
          </p:nvSpPr>
          <p:spPr>
            <a:xfrm rot="16200000" flipH="1">
              <a:off x="3389211" y="5469429"/>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Oval 52"/>
            <p:cNvSpPr/>
            <p:nvPr/>
          </p:nvSpPr>
          <p:spPr>
            <a:xfrm rot="16200000" flipH="1">
              <a:off x="3459137" y="5845889"/>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Oval 53"/>
            <p:cNvSpPr/>
            <p:nvPr/>
          </p:nvSpPr>
          <p:spPr>
            <a:xfrm>
              <a:off x="2522298" y="5317925"/>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Oval 54"/>
            <p:cNvSpPr/>
            <p:nvPr/>
          </p:nvSpPr>
          <p:spPr>
            <a:xfrm>
              <a:off x="2226901" y="5247504"/>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6" name="Oval 55"/>
            <p:cNvSpPr/>
            <p:nvPr/>
          </p:nvSpPr>
          <p:spPr>
            <a:xfrm>
              <a:off x="2444510" y="5009522"/>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Oval 56"/>
            <p:cNvSpPr/>
            <p:nvPr/>
          </p:nvSpPr>
          <p:spPr>
            <a:xfrm>
              <a:off x="2905333" y="5125441"/>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8" name="Oval 57"/>
            <p:cNvSpPr/>
            <p:nvPr/>
          </p:nvSpPr>
          <p:spPr>
            <a:xfrm>
              <a:off x="3126639" y="4965999"/>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Oval 58"/>
            <p:cNvSpPr/>
            <p:nvPr/>
          </p:nvSpPr>
          <p:spPr>
            <a:xfrm>
              <a:off x="2831242" y="4895578"/>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0" name="Oval 59"/>
            <p:cNvSpPr/>
            <p:nvPr/>
          </p:nvSpPr>
          <p:spPr>
            <a:xfrm>
              <a:off x="3048851" y="4657596"/>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1" name="Oval 60"/>
            <p:cNvSpPr/>
            <p:nvPr/>
          </p:nvSpPr>
          <p:spPr>
            <a:xfrm>
              <a:off x="3509674" y="4773515"/>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2" name="Oval 61"/>
            <p:cNvSpPr/>
            <p:nvPr/>
          </p:nvSpPr>
          <p:spPr>
            <a:xfrm>
              <a:off x="3246756" y="5703084"/>
              <a:ext cx="152400" cy="1524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3" name="Oval 62"/>
            <p:cNvSpPr/>
            <p:nvPr/>
          </p:nvSpPr>
          <p:spPr>
            <a:xfrm rot="16200000" flipH="1">
              <a:off x="2879555" y="5521871"/>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4" name="Oval 63"/>
            <p:cNvSpPr/>
            <p:nvPr/>
          </p:nvSpPr>
          <p:spPr>
            <a:xfrm rot="16200000" flipH="1">
              <a:off x="2985807" y="5978176"/>
              <a:ext cx="152400" cy="152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Freeform 65"/>
            <p:cNvSpPr/>
            <p:nvPr/>
          </p:nvSpPr>
          <p:spPr>
            <a:xfrm>
              <a:off x="2652823" y="4005571"/>
              <a:ext cx="1133199" cy="2190307"/>
            </a:xfrm>
            <a:custGeom>
              <a:avLst/>
              <a:gdLst>
                <a:gd name="connsiteX0" fmla="*/ 0 w 1133199"/>
                <a:gd name="connsiteY0" fmla="*/ 2190307 h 2190307"/>
                <a:gd name="connsiteX1" fmla="*/ 63796 w 1133199"/>
                <a:gd name="connsiteY1" fmla="*/ 2105247 h 2190307"/>
                <a:gd name="connsiteX2" fmla="*/ 106326 w 1133199"/>
                <a:gd name="connsiteY2" fmla="*/ 2041451 h 2190307"/>
                <a:gd name="connsiteX3" fmla="*/ 202019 w 1133199"/>
                <a:gd name="connsiteY3" fmla="*/ 1956391 h 2190307"/>
                <a:gd name="connsiteX4" fmla="*/ 265814 w 1133199"/>
                <a:gd name="connsiteY4" fmla="*/ 1935126 h 2190307"/>
                <a:gd name="connsiteX5" fmla="*/ 297712 w 1133199"/>
                <a:gd name="connsiteY5" fmla="*/ 1924493 h 2190307"/>
                <a:gd name="connsiteX6" fmla="*/ 329610 w 1133199"/>
                <a:gd name="connsiteY6" fmla="*/ 1913861 h 2190307"/>
                <a:gd name="connsiteX7" fmla="*/ 744279 w 1133199"/>
                <a:gd name="connsiteY7" fmla="*/ 1913861 h 2190307"/>
                <a:gd name="connsiteX8" fmla="*/ 776177 w 1133199"/>
                <a:gd name="connsiteY8" fmla="*/ 1892596 h 2190307"/>
                <a:gd name="connsiteX9" fmla="*/ 786810 w 1133199"/>
                <a:gd name="connsiteY9" fmla="*/ 1711842 h 2190307"/>
                <a:gd name="connsiteX10" fmla="*/ 765544 w 1133199"/>
                <a:gd name="connsiteY10" fmla="*/ 1648047 h 2190307"/>
                <a:gd name="connsiteX11" fmla="*/ 680484 w 1133199"/>
                <a:gd name="connsiteY11" fmla="*/ 1637414 h 2190307"/>
                <a:gd name="connsiteX12" fmla="*/ 531628 w 1133199"/>
                <a:gd name="connsiteY12" fmla="*/ 1669312 h 2190307"/>
                <a:gd name="connsiteX13" fmla="*/ 467833 w 1133199"/>
                <a:gd name="connsiteY13" fmla="*/ 1690577 h 2190307"/>
                <a:gd name="connsiteX14" fmla="*/ 329610 w 1133199"/>
                <a:gd name="connsiteY14" fmla="*/ 1743740 h 2190307"/>
                <a:gd name="connsiteX15" fmla="*/ 180754 w 1133199"/>
                <a:gd name="connsiteY15" fmla="*/ 1733107 h 2190307"/>
                <a:gd name="connsiteX16" fmla="*/ 159489 w 1133199"/>
                <a:gd name="connsiteY16" fmla="*/ 1701209 h 2190307"/>
                <a:gd name="connsiteX17" fmla="*/ 138224 w 1133199"/>
                <a:gd name="connsiteY17" fmla="*/ 1637414 h 2190307"/>
                <a:gd name="connsiteX18" fmla="*/ 170121 w 1133199"/>
                <a:gd name="connsiteY18" fmla="*/ 1488558 h 2190307"/>
                <a:gd name="connsiteX19" fmla="*/ 233917 w 1133199"/>
                <a:gd name="connsiteY19" fmla="*/ 1446028 h 2190307"/>
                <a:gd name="connsiteX20" fmla="*/ 297712 w 1133199"/>
                <a:gd name="connsiteY20" fmla="*/ 1414130 h 2190307"/>
                <a:gd name="connsiteX21" fmla="*/ 414670 w 1133199"/>
                <a:gd name="connsiteY21" fmla="*/ 1403498 h 2190307"/>
                <a:gd name="connsiteX22" fmla="*/ 467833 w 1133199"/>
                <a:gd name="connsiteY22" fmla="*/ 1329070 h 2190307"/>
                <a:gd name="connsiteX23" fmla="*/ 489098 w 1133199"/>
                <a:gd name="connsiteY23" fmla="*/ 1297172 h 2190307"/>
                <a:gd name="connsiteX24" fmla="*/ 552893 w 1133199"/>
                <a:gd name="connsiteY24" fmla="*/ 1244009 h 2190307"/>
                <a:gd name="connsiteX25" fmla="*/ 584791 w 1133199"/>
                <a:gd name="connsiteY25" fmla="*/ 1180214 h 2190307"/>
                <a:gd name="connsiteX26" fmla="*/ 659219 w 1133199"/>
                <a:gd name="connsiteY26" fmla="*/ 1169582 h 2190307"/>
                <a:gd name="connsiteX27" fmla="*/ 723014 w 1133199"/>
                <a:gd name="connsiteY27" fmla="*/ 1127051 h 2190307"/>
                <a:gd name="connsiteX28" fmla="*/ 786810 w 1133199"/>
                <a:gd name="connsiteY28" fmla="*/ 1105786 h 2190307"/>
                <a:gd name="connsiteX29" fmla="*/ 893135 w 1133199"/>
                <a:gd name="connsiteY29" fmla="*/ 1063256 h 2190307"/>
                <a:gd name="connsiteX30" fmla="*/ 967563 w 1133199"/>
                <a:gd name="connsiteY30" fmla="*/ 999461 h 2190307"/>
                <a:gd name="connsiteX31" fmla="*/ 1010093 w 1133199"/>
                <a:gd name="connsiteY31" fmla="*/ 978196 h 2190307"/>
                <a:gd name="connsiteX32" fmla="*/ 1031358 w 1133199"/>
                <a:gd name="connsiteY32" fmla="*/ 956930 h 2190307"/>
                <a:gd name="connsiteX33" fmla="*/ 1063256 w 1133199"/>
                <a:gd name="connsiteY33" fmla="*/ 935665 h 2190307"/>
                <a:gd name="connsiteX34" fmla="*/ 1084521 w 1133199"/>
                <a:gd name="connsiteY34" fmla="*/ 903768 h 2190307"/>
                <a:gd name="connsiteX35" fmla="*/ 1116419 w 1133199"/>
                <a:gd name="connsiteY35" fmla="*/ 861237 h 2190307"/>
                <a:gd name="connsiteX36" fmla="*/ 1116419 w 1133199"/>
                <a:gd name="connsiteY36" fmla="*/ 691116 h 2190307"/>
                <a:gd name="connsiteX37" fmla="*/ 1063256 w 1133199"/>
                <a:gd name="connsiteY37" fmla="*/ 627321 h 2190307"/>
                <a:gd name="connsiteX38" fmla="*/ 1020726 w 1133199"/>
                <a:gd name="connsiteY38" fmla="*/ 478465 h 2190307"/>
                <a:gd name="connsiteX39" fmla="*/ 1010093 w 1133199"/>
                <a:gd name="connsiteY39" fmla="*/ 446568 h 2190307"/>
                <a:gd name="connsiteX40" fmla="*/ 967563 w 1133199"/>
                <a:gd name="connsiteY40" fmla="*/ 382772 h 2190307"/>
                <a:gd name="connsiteX41" fmla="*/ 935665 w 1133199"/>
                <a:gd name="connsiteY41" fmla="*/ 329609 h 2190307"/>
                <a:gd name="connsiteX42" fmla="*/ 882503 w 1133199"/>
                <a:gd name="connsiteY42" fmla="*/ 244549 h 2190307"/>
                <a:gd name="connsiteX43" fmla="*/ 839972 w 1133199"/>
                <a:gd name="connsiteY43" fmla="*/ 180754 h 2190307"/>
                <a:gd name="connsiteX44" fmla="*/ 786810 w 1133199"/>
                <a:gd name="connsiteY44" fmla="*/ 138223 h 2190307"/>
                <a:gd name="connsiteX45" fmla="*/ 712382 w 1133199"/>
                <a:gd name="connsiteY45" fmla="*/ 53163 h 2190307"/>
                <a:gd name="connsiteX46" fmla="*/ 680484 w 1133199"/>
                <a:gd name="connsiteY46" fmla="*/ 0 h 219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33199" h="2190307">
                  <a:moveTo>
                    <a:pt x="0" y="2190307"/>
                  </a:moveTo>
                  <a:cubicBezTo>
                    <a:pt x="87584" y="2044335"/>
                    <a:pt x="-17603" y="2209903"/>
                    <a:pt x="63796" y="2105247"/>
                  </a:cubicBezTo>
                  <a:cubicBezTo>
                    <a:pt x="79487" y="2085073"/>
                    <a:pt x="88254" y="2059523"/>
                    <a:pt x="106326" y="2041451"/>
                  </a:cubicBezTo>
                  <a:cubicBezTo>
                    <a:pt x="125577" y="2022200"/>
                    <a:pt x="167866" y="1971570"/>
                    <a:pt x="202019" y="1956391"/>
                  </a:cubicBezTo>
                  <a:cubicBezTo>
                    <a:pt x="222502" y="1947287"/>
                    <a:pt x="244549" y="1942214"/>
                    <a:pt x="265814" y="1935126"/>
                  </a:cubicBezTo>
                  <a:lnTo>
                    <a:pt x="297712" y="1924493"/>
                  </a:lnTo>
                  <a:lnTo>
                    <a:pt x="329610" y="1913861"/>
                  </a:lnTo>
                  <a:cubicBezTo>
                    <a:pt x="376529" y="1915479"/>
                    <a:pt x="638492" y="1938273"/>
                    <a:pt x="744279" y="1913861"/>
                  </a:cubicBezTo>
                  <a:cubicBezTo>
                    <a:pt x="756731" y="1910988"/>
                    <a:pt x="765544" y="1899684"/>
                    <a:pt x="776177" y="1892596"/>
                  </a:cubicBezTo>
                  <a:cubicBezTo>
                    <a:pt x="805359" y="1805048"/>
                    <a:pt x="807264" y="1827746"/>
                    <a:pt x="786810" y="1711842"/>
                  </a:cubicBezTo>
                  <a:cubicBezTo>
                    <a:pt x="782914" y="1689768"/>
                    <a:pt x="787786" y="1650827"/>
                    <a:pt x="765544" y="1648047"/>
                  </a:cubicBezTo>
                  <a:lnTo>
                    <a:pt x="680484" y="1637414"/>
                  </a:lnTo>
                  <a:cubicBezTo>
                    <a:pt x="573179" y="1650828"/>
                    <a:pt x="622534" y="1639011"/>
                    <a:pt x="531628" y="1669312"/>
                  </a:cubicBezTo>
                  <a:cubicBezTo>
                    <a:pt x="531623" y="1669314"/>
                    <a:pt x="467838" y="1690573"/>
                    <a:pt x="467833" y="1690577"/>
                  </a:cubicBezTo>
                  <a:cubicBezTo>
                    <a:pt x="383185" y="1747008"/>
                    <a:pt x="429338" y="1729492"/>
                    <a:pt x="329610" y="1743740"/>
                  </a:cubicBezTo>
                  <a:cubicBezTo>
                    <a:pt x="279991" y="1740196"/>
                    <a:pt x="229014" y="1745172"/>
                    <a:pt x="180754" y="1733107"/>
                  </a:cubicBezTo>
                  <a:cubicBezTo>
                    <a:pt x="168357" y="1730008"/>
                    <a:pt x="164679" y="1712886"/>
                    <a:pt x="159489" y="1701209"/>
                  </a:cubicBezTo>
                  <a:cubicBezTo>
                    <a:pt x="150385" y="1680726"/>
                    <a:pt x="138224" y="1637414"/>
                    <a:pt x="138224" y="1637414"/>
                  </a:cubicBezTo>
                  <a:cubicBezTo>
                    <a:pt x="139347" y="1628433"/>
                    <a:pt x="149461" y="1502331"/>
                    <a:pt x="170121" y="1488558"/>
                  </a:cubicBezTo>
                  <a:lnTo>
                    <a:pt x="233917" y="1446028"/>
                  </a:lnTo>
                  <a:cubicBezTo>
                    <a:pt x="256888" y="1430714"/>
                    <a:pt x="269699" y="1418132"/>
                    <a:pt x="297712" y="1414130"/>
                  </a:cubicBezTo>
                  <a:cubicBezTo>
                    <a:pt x="336465" y="1408594"/>
                    <a:pt x="375684" y="1407042"/>
                    <a:pt x="414670" y="1403498"/>
                  </a:cubicBezTo>
                  <a:cubicBezTo>
                    <a:pt x="483782" y="1380460"/>
                    <a:pt x="411127" y="1414130"/>
                    <a:pt x="467833" y="1329070"/>
                  </a:cubicBezTo>
                  <a:cubicBezTo>
                    <a:pt x="474921" y="1318437"/>
                    <a:pt x="480917" y="1306989"/>
                    <a:pt x="489098" y="1297172"/>
                  </a:cubicBezTo>
                  <a:cubicBezTo>
                    <a:pt x="514679" y="1266475"/>
                    <a:pt x="521533" y="1264917"/>
                    <a:pt x="552893" y="1244009"/>
                  </a:cubicBezTo>
                  <a:cubicBezTo>
                    <a:pt x="557611" y="1229856"/>
                    <a:pt x="568662" y="1187383"/>
                    <a:pt x="584791" y="1180214"/>
                  </a:cubicBezTo>
                  <a:cubicBezTo>
                    <a:pt x="607692" y="1170036"/>
                    <a:pt x="634410" y="1173126"/>
                    <a:pt x="659219" y="1169582"/>
                  </a:cubicBezTo>
                  <a:cubicBezTo>
                    <a:pt x="764752" y="1134403"/>
                    <a:pt x="603540" y="1193426"/>
                    <a:pt x="723014" y="1127051"/>
                  </a:cubicBezTo>
                  <a:cubicBezTo>
                    <a:pt x="742609" y="1116165"/>
                    <a:pt x="786810" y="1105786"/>
                    <a:pt x="786810" y="1105786"/>
                  </a:cubicBezTo>
                  <a:cubicBezTo>
                    <a:pt x="848457" y="1044139"/>
                    <a:pt x="783772" y="1096065"/>
                    <a:pt x="893135" y="1063256"/>
                  </a:cubicBezTo>
                  <a:cubicBezTo>
                    <a:pt x="920392" y="1055079"/>
                    <a:pt x="949450" y="1013046"/>
                    <a:pt x="967563" y="999461"/>
                  </a:cubicBezTo>
                  <a:cubicBezTo>
                    <a:pt x="980243" y="989951"/>
                    <a:pt x="995916" y="985284"/>
                    <a:pt x="1010093" y="978196"/>
                  </a:cubicBezTo>
                  <a:cubicBezTo>
                    <a:pt x="1017181" y="971107"/>
                    <a:pt x="1023530" y="963192"/>
                    <a:pt x="1031358" y="956930"/>
                  </a:cubicBezTo>
                  <a:cubicBezTo>
                    <a:pt x="1041337" y="948947"/>
                    <a:pt x="1054220" y="944701"/>
                    <a:pt x="1063256" y="935665"/>
                  </a:cubicBezTo>
                  <a:cubicBezTo>
                    <a:pt x="1072292" y="926629"/>
                    <a:pt x="1077094" y="914166"/>
                    <a:pt x="1084521" y="903768"/>
                  </a:cubicBezTo>
                  <a:cubicBezTo>
                    <a:pt x="1094821" y="889348"/>
                    <a:pt x="1105786" y="875414"/>
                    <a:pt x="1116419" y="861237"/>
                  </a:cubicBezTo>
                  <a:cubicBezTo>
                    <a:pt x="1139100" y="793193"/>
                    <a:pt x="1138483" y="808795"/>
                    <a:pt x="1116419" y="691116"/>
                  </a:cubicBezTo>
                  <a:cubicBezTo>
                    <a:pt x="1113003" y="672898"/>
                    <a:pt x="1073371" y="637436"/>
                    <a:pt x="1063256" y="627321"/>
                  </a:cubicBezTo>
                  <a:cubicBezTo>
                    <a:pt x="1036558" y="520527"/>
                    <a:pt x="1051231" y="569978"/>
                    <a:pt x="1020726" y="478465"/>
                  </a:cubicBezTo>
                  <a:cubicBezTo>
                    <a:pt x="1017182" y="467833"/>
                    <a:pt x="1016310" y="455893"/>
                    <a:pt x="1010093" y="446568"/>
                  </a:cubicBezTo>
                  <a:cubicBezTo>
                    <a:pt x="995916" y="425303"/>
                    <a:pt x="975645" y="407018"/>
                    <a:pt x="967563" y="382772"/>
                  </a:cubicBezTo>
                  <a:cubicBezTo>
                    <a:pt x="953760" y="341365"/>
                    <a:pt x="964855" y="358800"/>
                    <a:pt x="935665" y="329609"/>
                  </a:cubicBezTo>
                  <a:cubicBezTo>
                    <a:pt x="910359" y="253691"/>
                    <a:pt x="933051" y="278248"/>
                    <a:pt x="882503" y="244549"/>
                  </a:cubicBezTo>
                  <a:cubicBezTo>
                    <a:pt x="868326" y="223284"/>
                    <a:pt x="861237" y="194931"/>
                    <a:pt x="839972" y="180754"/>
                  </a:cubicBezTo>
                  <a:cubicBezTo>
                    <a:pt x="819044" y="166802"/>
                    <a:pt x="801962" y="158426"/>
                    <a:pt x="786810" y="138223"/>
                  </a:cubicBezTo>
                  <a:cubicBezTo>
                    <a:pt x="724788" y="55527"/>
                    <a:pt x="771745" y="92739"/>
                    <a:pt x="712382" y="53163"/>
                  </a:cubicBezTo>
                  <a:cubicBezTo>
                    <a:pt x="698579" y="11755"/>
                    <a:pt x="709674" y="29190"/>
                    <a:pt x="680484" y="0"/>
                  </a:cubicBezTo>
                </a:path>
              </a:pathLst>
            </a:cu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7" name="Flowchart: Summing Junction 66"/>
            <p:cNvSpPr/>
            <p:nvPr/>
          </p:nvSpPr>
          <p:spPr>
            <a:xfrm>
              <a:off x="1650295" y="3810116"/>
              <a:ext cx="2629342" cy="2581216"/>
            </a:xfrm>
            <a:prstGeom prst="flowChartSummingJunction">
              <a:avLst/>
            </a:prstGeom>
            <a:noFill/>
            <a:ln w="161925">
              <a:solidFill>
                <a:srgbClr val="FF0000"/>
              </a:solidFill>
            </a:ln>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n w="22225">
                  <a:solidFill>
                    <a:schemeClr val="accent2"/>
                  </a:solidFill>
                  <a:prstDash val="solid"/>
                </a:ln>
                <a:solidFill>
                  <a:schemeClr val="accent2">
                    <a:lumMod val="40000"/>
                    <a:lumOff val="60000"/>
                  </a:schemeClr>
                </a:solidFill>
              </a:endParaRPr>
            </a:p>
          </p:txBody>
        </p:sp>
      </p:grpSp>
      <p:sp>
        <p:nvSpPr>
          <p:cNvPr id="68" name="TextBox 67"/>
          <p:cNvSpPr txBox="1"/>
          <p:nvPr/>
        </p:nvSpPr>
        <p:spPr>
          <a:xfrm>
            <a:off x="4361083" y="3429143"/>
            <a:ext cx="1532792" cy="461665"/>
          </a:xfrm>
          <a:prstGeom prst="rect">
            <a:avLst/>
          </a:prstGeom>
          <a:noFill/>
        </p:spPr>
        <p:txBody>
          <a:bodyPr wrap="none" rtlCol="0">
            <a:spAutoFit/>
          </a:bodyPr>
          <a:lstStyle/>
          <a:p>
            <a:r>
              <a:rPr lang="en-US" sz="2400" b="1" u="sng" dirty="0" smtClean="0">
                <a:solidFill>
                  <a:srgbClr val="FFFF00"/>
                </a:solidFill>
              </a:rPr>
              <a:t>Solutions</a:t>
            </a:r>
            <a:r>
              <a:rPr lang="en-US" sz="2400" b="1" u="sng" dirty="0" smtClean="0"/>
              <a:t>:</a:t>
            </a:r>
            <a:endParaRPr lang="en-US" sz="2400" b="1" u="sng" dirty="0"/>
          </a:p>
        </p:txBody>
      </p:sp>
      <p:sp>
        <p:nvSpPr>
          <p:cNvPr id="69" name="TextBox 68"/>
          <p:cNvSpPr txBox="1"/>
          <p:nvPr/>
        </p:nvSpPr>
        <p:spPr>
          <a:xfrm>
            <a:off x="4546875" y="3846148"/>
            <a:ext cx="6729138" cy="2554545"/>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smtClean="0"/>
              <a:t>Data augmentation on training data set</a:t>
            </a:r>
          </a:p>
          <a:p>
            <a:pPr marL="285750" indent="-285750">
              <a:buFont typeface="Courier New" panose="02070309020205020404" pitchFamily="49" charset="0"/>
              <a:buChar char="o"/>
            </a:pPr>
            <a:r>
              <a:rPr lang="en-US" sz="2000" dirty="0" smtClean="0"/>
              <a:t>Add new training samples</a:t>
            </a:r>
          </a:p>
          <a:p>
            <a:pPr marL="285750" indent="-285750">
              <a:buFont typeface="Courier New" panose="02070309020205020404" pitchFamily="49" charset="0"/>
              <a:buChar char="o"/>
            </a:pPr>
            <a:r>
              <a:rPr lang="en-US" sz="2000" dirty="0" smtClean="0"/>
              <a:t>Add </a:t>
            </a:r>
            <a:r>
              <a:rPr lang="en-US" sz="2000" dirty="0" smtClean="0"/>
              <a:t>regularization </a:t>
            </a:r>
            <a:r>
              <a:rPr lang="en-US" sz="2000" dirty="0" smtClean="0">
                <a:sym typeface="Wingdings" panose="05000000000000000000" pitchFamily="2" charset="2"/>
              </a:rPr>
              <a:t> term that penalizes complex solutions</a:t>
            </a:r>
            <a:endParaRPr lang="en-US" sz="2000" dirty="0" smtClean="0"/>
          </a:p>
          <a:p>
            <a:pPr marL="742950" lvl="1" indent="-285750">
              <a:buFont typeface="Courier New" panose="02070309020205020404" pitchFamily="49" charset="0"/>
              <a:buChar char="o"/>
            </a:pPr>
            <a:r>
              <a:rPr lang="en-US" sz="2000" dirty="0" smtClean="0"/>
              <a:t>L1 or L2 Regularization</a:t>
            </a:r>
          </a:p>
          <a:p>
            <a:pPr marL="742950" lvl="1" indent="-285750">
              <a:buFont typeface="Courier New" panose="02070309020205020404" pitchFamily="49" charset="0"/>
              <a:buChar char="o"/>
            </a:pPr>
            <a:r>
              <a:rPr lang="en-US" sz="2000" dirty="0" smtClean="0"/>
              <a:t>“Dropout”</a:t>
            </a:r>
          </a:p>
          <a:p>
            <a:pPr marL="285750" indent="-285750">
              <a:buFont typeface="Courier New" panose="02070309020205020404" pitchFamily="49" charset="0"/>
              <a:buChar char="o"/>
            </a:pPr>
            <a:r>
              <a:rPr lang="en-US" sz="2000" dirty="0" smtClean="0"/>
              <a:t>Reduce network complexity</a:t>
            </a:r>
          </a:p>
          <a:p>
            <a:pPr marL="285750" indent="-285750">
              <a:buFont typeface="Courier New" panose="02070309020205020404" pitchFamily="49" charset="0"/>
              <a:buChar char="o"/>
            </a:pPr>
            <a:r>
              <a:rPr lang="en-US" sz="2000" dirty="0" smtClean="0"/>
              <a:t>Normalization layer after each convolutional layer</a:t>
            </a:r>
            <a:endParaRPr lang="en-US" sz="2000" dirty="0"/>
          </a:p>
        </p:txBody>
      </p:sp>
    </p:spTree>
    <p:extLst>
      <p:ext uri="{BB962C8B-B14F-4D97-AF65-F5344CB8AC3E}">
        <p14:creationId xmlns:p14="http://schemas.microsoft.com/office/powerpoint/2010/main" val="104951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Underfitting</a:t>
            </a:r>
            <a:endParaRPr lang="en-US" dirty="0"/>
          </a:p>
        </p:txBody>
      </p:sp>
      <p:sp>
        <p:nvSpPr>
          <p:cNvPr id="4" name="Content Placeholder 2"/>
          <p:cNvSpPr>
            <a:spLocks noGrp="1"/>
          </p:cNvSpPr>
          <p:nvPr>
            <p:ph idx="1"/>
          </p:nvPr>
        </p:nvSpPr>
        <p:spPr>
          <a:xfrm>
            <a:off x="1598611" y="2057400"/>
            <a:ext cx="8839201" cy="1347464"/>
          </a:xfrm>
        </p:spPr>
        <p:txBody>
          <a:bodyPr>
            <a:noAutofit/>
          </a:bodyPr>
          <a:lstStyle/>
          <a:p>
            <a:r>
              <a:rPr lang="en-US" b="1" dirty="0" smtClean="0">
                <a:solidFill>
                  <a:srgbClr val="FF0000"/>
                </a:solidFill>
              </a:rPr>
              <a:t>Symptom</a:t>
            </a:r>
            <a:r>
              <a:rPr lang="en-US" dirty="0" smtClean="0"/>
              <a:t>: both training and validation accuracies are low</a:t>
            </a:r>
            <a:endParaRPr lang="en-US" b="1" dirty="0" smtClean="0"/>
          </a:p>
          <a:p>
            <a:r>
              <a:rPr lang="en-US" b="1" dirty="0" smtClean="0">
                <a:solidFill>
                  <a:srgbClr val="FF0000"/>
                </a:solidFill>
              </a:rPr>
              <a:t>Cause</a:t>
            </a:r>
            <a:r>
              <a:rPr lang="en-US" dirty="0" smtClean="0"/>
              <a:t>: the model can neither model the training data nor generalize to new data</a:t>
            </a:r>
            <a:endParaRPr lang="en-US" i="1" dirty="0" smtClean="0"/>
          </a:p>
        </p:txBody>
      </p:sp>
      <p:sp>
        <p:nvSpPr>
          <p:cNvPr id="5" name="TextBox 4"/>
          <p:cNvSpPr txBox="1"/>
          <p:nvPr/>
        </p:nvSpPr>
        <p:spPr>
          <a:xfrm>
            <a:off x="3960812" y="4343400"/>
            <a:ext cx="4076757" cy="461665"/>
          </a:xfrm>
          <a:prstGeom prst="rect">
            <a:avLst/>
          </a:prstGeom>
          <a:noFill/>
        </p:spPr>
        <p:txBody>
          <a:bodyPr wrap="none" rtlCol="0">
            <a:spAutoFit/>
          </a:bodyPr>
          <a:lstStyle/>
          <a:p>
            <a:r>
              <a:rPr lang="en-US" sz="2400" b="1" u="sng" dirty="0" smtClean="0">
                <a:solidFill>
                  <a:srgbClr val="FFFF00"/>
                </a:solidFill>
              </a:rPr>
              <a:t>Solution</a:t>
            </a:r>
            <a:r>
              <a:rPr lang="en-US" sz="2400" b="1" u="sng" dirty="0" smtClean="0"/>
              <a:t>:</a:t>
            </a:r>
            <a:r>
              <a:rPr lang="en-US" sz="2400" dirty="0" smtClean="0"/>
              <a:t> try a different model</a:t>
            </a:r>
            <a:endParaRPr lang="en-US" sz="2400" b="1" u="sng" dirty="0"/>
          </a:p>
        </p:txBody>
      </p:sp>
    </p:spTree>
    <p:extLst>
      <p:ext uri="{BB962C8B-B14F-4D97-AF65-F5344CB8AC3E}">
        <p14:creationId xmlns:p14="http://schemas.microsoft.com/office/powerpoint/2010/main" val="248491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Learning</a:t>
            </a:r>
            <a:endParaRPr lang="en-US" dirty="0"/>
          </a:p>
        </p:txBody>
      </p:sp>
      <p:sp>
        <p:nvSpPr>
          <p:cNvPr id="3" name="Content Placeholder 2"/>
          <p:cNvSpPr>
            <a:spLocks noGrp="1"/>
          </p:cNvSpPr>
          <p:nvPr>
            <p:ph idx="1"/>
          </p:nvPr>
        </p:nvSpPr>
        <p:spPr>
          <a:xfrm>
            <a:off x="531813" y="2209800"/>
            <a:ext cx="5105399" cy="4343400"/>
          </a:xfrm>
        </p:spPr>
        <p:txBody>
          <a:bodyPr>
            <a:normAutofit/>
          </a:bodyPr>
          <a:lstStyle/>
          <a:p>
            <a:r>
              <a:rPr lang="en-US" dirty="0" smtClean="0"/>
              <a:t>“Don’t be the hero…”</a:t>
            </a:r>
          </a:p>
          <a:p>
            <a:pPr lvl="1"/>
            <a:r>
              <a:rPr lang="en-US" i="1" dirty="0" smtClean="0">
                <a:solidFill>
                  <a:srgbClr val="FFFF00"/>
                </a:solidFill>
              </a:rPr>
              <a:t>In deep learning, use pre-trained networks when possible</a:t>
            </a:r>
          </a:p>
          <a:p>
            <a:r>
              <a:rPr lang="en-US" b="1" dirty="0" smtClean="0"/>
              <a:t>Transfer</a:t>
            </a:r>
            <a:r>
              <a:rPr lang="en-US" dirty="0" smtClean="0"/>
              <a:t> weights learned in a pre-trained network to your network</a:t>
            </a:r>
          </a:p>
          <a:p>
            <a:pPr lvl="1"/>
            <a:r>
              <a:rPr lang="en-US" dirty="0" err="1" smtClean="0"/>
              <a:t>AlexNet</a:t>
            </a:r>
            <a:endParaRPr lang="en-US" dirty="0" smtClean="0"/>
          </a:p>
          <a:p>
            <a:pPr lvl="1"/>
            <a:r>
              <a:rPr lang="en-US" dirty="0" smtClean="0"/>
              <a:t>VGG-16/-19</a:t>
            </a:r>
          </a:p>
          <a:p>
            <a:pPr lvl="1"/>
            <a:r>
              <a:rPr lang="en-US" dirty="0" smtClean="0"/>
              <a:t>ResNet-50/-100</a:t>
            </a:r>
          </a:p>
          <a:p>
            <a:pPr lvl="1"/>
            <a:r>
              <a:rPr lang="en-US" dirty="0" err="1" smtClean="0"/>
              <a:t>GoogLeNet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97" t="8859" r="2794"/>
          <a:stretch/>
        </p:blipFill>
        <p:spPr>
          <a:xfrm>
            <a:off x="5640757" y="2514600"/>
            <a:ext cx="6266363" cy="3581400"/>
          </a:xfrm>
          <a:prstGeom prst="rect">
            <a:avLst/>
          </a:prstGeom>
        </p:spPr>
      </p:pic>
      <p:sp>
        <p:nvSpPr>
          <p:cNvPr id="5" name="TextBox 4"/>
          <p:cNvSpPr txBox="1"/>
          <p:nvPr/>
        </p:nvSpPr>
        <p:spPr>
          <a:xfrm>
            <a:off x="7008812" y="6096000"/>
            <a:ext cx="3330464" cy="276999"/>
          </a:xfrm>
          <a:prstGeom prst="rect">
            <a:avLst/>
          </a:prstGeom>
          <a:noFill/>
        </p:spPr>
        <p:txBody>
          <a:bodyPr wrap="none" rtlCol="0">
            <a:spAutoFit/>
          </a:bodyPr>
          <a:lstStyle/>
          <a:p>
            <a:r>
              <a:rPr lang="en-US" sz="1200" dirty="0"/>
              <a:t>Sebastian Ruder: </a:t>
            </a:r>
            <a:r>
              <a:rPr lang="en-US" sz="1200" u="sng" dirty="0"/>
              <a:t>http://ruder.io/transfer-learning/</a:t>
            </a:r>
          </a:p>
        </p:txBody>
      </p:sp>
    </p:spTree>
    <p:extLst>
      <p:ext uri="{BB962C8B-B14F-4D97-AF65-F5344CB8AC3E}">
        <p14:creationId xmlns:p14="http://schemas.microsoft.com/office/powerpoint/2010/main" val="150816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1219200"/>
          </a:xfrm>
        </p:spPr>
        <p:txBody>
          <a:bodyPr/>
          <a:lstStyle/>
          <a:p>
            <a:r>
              <a:rPr lang="en-US" dirty="0" smtClean="0"/>
              <a:t>Thank you!</a:t>
            </a:r>
            <a:endParaRPr lang="en-US" dirty="0"/>
          </a:p>
        </p:txBody>
      </p:sp>
    </p:spTree>
    <p:extLst>
      <p:ext uri="{BB962C8B-B14F-4D97-AF65-F5344CB8AC3E}">
        <p14:creationId xmlns:p14="http://schemas.microsoft.com/office/powerpoint/2010/main" val="147048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Resources from the Web</a:t>
            </a:r>
            <a:endParaRPr lang="en-US" dirty="0"/>
          </a:p>
        </p:txBody>
      </p:sp>
      <p:sp>
        <p:nvSpPr>
          <p:cNvPr id="3" name="Content Placeholder 2"/>
          <p:cNvSpPr>
            <a:spLocks noGrp="1"/>
          </p:cNvSpPr>
          <p:nvPr>
            <p:ph idx="1"/>
          </p:nvPr>
        </p:nvSpPr>
        <p:spPr/>
        <p:txBody>
          <a:bodyPr/>
          <a:lstStyle/>
          <a:p>
            <a:r>
              <a:rPr lang="en-US" dirty="0" smtClean="0">
                <a:hlinkClick r:id="rId2"/>
              </a:rPr>
              <a:t>http://</a:t>
            </a:r>
            <a:r>
              <a:rPr lang="en-US" dirty="0" smtClean="0">
                <a:hlinkClick r:id="rId2"/>
              </a:rPr>
              <a:t>www.coursera.org</a:t>
            </a:r>
            <a:r>
              <a:rPr lang="en-US" dirty="0" smtClean="0"/>
              <a:t> (Andrew Ng from Stanford has plenty of courses here)</a:t>
            </a:r>
            <a:endParaRPr lang="en-US" dirty="0" smtClean="0"/>
          </a:p>
          <a:p>
            <a:r>
              <a:rPr lang="en-US" dirty="0" smtClean="0"/>
              <a:t>Stanford’s </a:t>
            </a:r>
            <a:r>
              <a:rPr lang="en-US" dirty="0" smtClean="0"/>
              <a:t>“Convolutional Neural Networks for </a:t>
            </a:r>
            <a:r>
              <a:rPr lang="en-US" dirty="0"/>
              <a:t>Visual Recognition</a:t>
            </a:r>
            <a:r>
              <a:rPr lang="en-US" dirty="0" smtClean="0"/>
              <a:t>” course by Andrew Ng: </a:t>
            </a:r>
            <a:r>
              <a:rPr lang="en-US" dirty="0">
                <a:hlinkClick r:id="rId3"/>
              </a:rPr>
              <a:t>http://cs231n.github.io</a:t>
            </a:r>
            <a:r>
              <a:rPr lang="en-US" dirty="0" smtClean="0">
                <a:hlinkClick r:id="rId3"/>
              </a:rPr>
              <a:t>/</a:t>
            </a:r>
            <a:endParaRPr lang="en-US" dirty="0" smtClean="0"/>
          </a:p>
          <a:p>
            <a:r>
              <a:rPr lang="en-US" dirty="0">
                <a:hlinkClick r:id="rId4"/>
              </a:rPr>
              <a:t>https://developers.google.com/machine-learning/crash-course</a:t>
            </a:r>
            <a:r>
              <a:rPr lang="en-US" dirty="0" smtClean="0">
                <a:hlinkClick r:id="rId4"/>
              </a:rPr>
              <a:t>/</a:t>
            </a:r>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39286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Papers</a:t>
            </a:r>
            <a:endParaRPr lang="en-US" dirty="0"/>
          </a:p>
        </p:txBody>
      </p:sp>
      <p:sp>
        <p:nvSpPr>
          <p:cNvPr id="3" name="Content Placeholder 2"/>
          <p:cNvSpPr>
            <a:spLocks noGrp="1"/>
          </p:cNvSpPr>
          <p:nvPr>
            <p:ph idx="1"/>
          </p:nvPr>
        </p:nvSpPr>
        <p:spPr>
          <a:xfrm>
            <a:off x="608012" y="1904999"/>
            <a:ext cx="10896599" cy="4495801"/>
          </a:xfrm>
        </p:spPr>
        <p:txBody>
          <a:bodyPr>
            <a:normAutofit fontScale="55000" lnSpcReduction="20000"/>
          </a:bodyPr>
          <a:lstStyle/>
          <a:p>
            <a:r>
              <a:rPr lang="en-US" dirty="0" smtClean="0"/>
              <a:t>Xiao Xiang. </a:t>
            </a:r>
            <a:r>
              <a:rPr lang="en-US" dirty="0" smtClean="0"/>
              <a:t>Zhu, </a:t>
            </a:r>
            <a:r>
              <a:rPr lang="en-US" dirty="0" err="1" smtClean="0"/>
              <a:t>Devis</a:t>
            </a:r>
            <a:r>
              <a:rPr lang="en-US" dirty="0" smtClean="0"/>
              <a:t> </a:t>
            </a:r>
            <a:r>
              <a:rPr lang="en-US" dirty="0" err="1" smtClean="0"/>
              <a:t>Tuia</a:t>
            </a:r>
            <a:r>
              <a:rPr lang="en-US" dirty="0" smtClean="0"/>
              <a:t>, </a:t>
            </a:r>
            <a:r>
              <a:rPr lang="en-US" dirty="0" err="1" smtClean="0"/>
              <a:t>Lichao</a:t>
            </a:r>
            <a:r>
              <a:rPr lang="en-US" dirty="0" smtClean="0"/>
              <a:t> </a:t>
            </a:r>
            <a:r>
              <a:rPr lang="en-US" dirty="0" err="1" smtClean="0"/>
              <a:t>Mou</a:t>
            </a:r>
            <a:r>
              <a:rPr lang="en-US" dirty="0" smtClean="0"/>
              <a:t>, </a:t>
            </a:r>
            <a:r>
              <a:rPr lang="en-US" dirty="0" err="1" smtClean="0"/>
              <a:t>Gui</a:t>
            </a:r>
            <a:r>
              <a:rPr lang="en-US" dirty="0" smtClean="0"/>
              <a:t>-Song </a:t>
            </a:r>
            <a:r>
              <a:rPr lang="en-US" dirty="0" smtClean="0"/>
              <a:t>Xia, </a:t>
            </a:r>
            <a:r>
              <a:rPr lang="en-US" dirty="0" err="1" smtClean="0"/>
              <a:t>Liangpei</a:t>
            </a:r>
            <a:r>
              <a:rPr lang="en-US" dirty="0" smtClean="0"/>
              <a:t> </a:t>
            </a:r>
            <a:r>
              <a:rPr lang="en-US" dirty="0" smtClean="0"/>
              <a:t>Zhang, </a:t>
            </a:r>
            <a:r>
              <a:rPr lang="en-US" dirty="0" smtClean="0"/>
              <a:t>Feng </a:t>
            </a:r>
            <a:r>
              <a:rPr lang="en-US" dirty="0" smtClean="0"/>
              <a:t>Xu, and </a:t>
            </a:r>
            <a:r>
              <a:rPr lang="en-US" dirty="0" smtClean="0"/>
              <a:t>Friedrich </a:t>
            </a:r>
            <a:r>
              <a:rPr lang="en-US" dirty="0" err="1" smtClean="0"/>
              <a:t>Fraundorfer</a:t>
            </a:r>
            <a:r>
              <a:rPr lang="en-US" dirty="0"/>
              <a:t>. Deep Learning in Remote </a:t>
            </a:r>
            <a:r>
              <a:rPr lang="en-US" dirty="0" smtClean="0"/>
              <a:t>Sensing: A Comprehensive Review and List of Resources. </a:t>
            </a:r>
            <a:r>
              <a:rPr lang="en-US" i="1" dirty="0" smtClean="0"/>
              <a:t>IEEE Geoscience and Remote Sensing Magazine</a:t>
            </a:r>
            <a:r>
              <a:rPr lang="en-US" dirty="0" smtClean="0"/>
              <a:t>, December 2017</a:t>
            </a:r>
            <a:r>
              <a:rPr lang="en-US" dirty="0" smtClean="0"/>
              <a:t>.</a:t>
            </a:r>
          </a:p>
          <a:p>
            <a:r>
              <a:rPr lang="en-US" dirty="0" smtClean="0"/>
              <a:t>Deep Learning for Remote Sensing Data. </a:t>
            </a:r>
            <a:r>
              <a:rPr lang="en-US" dirty="0" err="1" smtClean="0"/>
              <a:t>Liangpei</a:t>
            </a:r>
            <a:r>
              <a:rPr lang="en-US" dirty="0" smtClean="0"/>
              <a:t> Zhang, </a:t>
            </a:r>
            <a:r>
              <a:rPr lang="en-US" dirty="0" err="1" smtClean="0"/>
              <a:t>Lefei</a:t>
            </a:r>
            <a:r>
              <a:rPr lang="en-US" dirty="0" smtClean="0"/>
              <a:t> Zhang, Bo Du. </a:t>
            </a:r>
            <a:r>
              <a:rPr lang="en-US" i="1" dirty="0" smtClean="0"/>
              <a:t>IEEE Geoscience and Remote Sensing Magazine, </a:t>
            </a:r>
            <a:r>
              <a:rPr lang="en-US" dirty="0" smtClean="0"/>
              <a:t>June 2016.</a:t>
            </a:r>
          </a:p>
          <a:p>
            <a:r>
              <a:rPr lang="en-US" dirty="0" smtClean="0"/>
              <a:t>ImageNet </a:t>
            </a:r>
            <a:r>
              <a:rPr lang="en-US" dirty="0"/>
              <a:t>Classification with Deep Convolutional Neural Networks. </a:t>
            </a:r>
            <a:r>
              <a:rPr lang="en-US" dirty="0" smtClean="0"/>
              <a:t>Alex </a:t>
            </a:r>
            <a:r>
              <a:rPr lang="en-US" dirty="0" err="1"/>
              <a:t>Krizhevsky</a:t>
            </a:r>
            <a:r>
              <a:rPr lang="en-US" dirty="0"/>
              <a:t>, Ilya </a:t>
            </a:r>
            <a:r>
              <a:rPr lang="en-US" dirty="0" err="1"/>
              <a:t>Sutskever</a:t>
            </a:r>
            <a:r>
              <a:rPr lang="en-US" dirty="0"/>
              <a:t>, and Geoffrey E. </a:t>
            </a:r>
            <a:r>
              <a:rPr lang="en-US" dirty="0" smtClean="0"/>
              <a:t>Hinton. </a:t>
            </a:r>
            <a:r>
              <a:rPr lang="en-US" i="1" dirty="0" smtClean="0"/>
              <a:t>Advances </a:t>
            </a:r>
            <a:r>
              <a:rPr lang="en-US" i="1" dirty="0"/>
              <a:t>in Neural Information Processing Systems</a:t>
            </a:r>
            <a:r>
              <a:rPr lang="en-US" dirty="0"/>
              <a:t>, pp. 1097-1105. 2012</a:t>
            </a:r>
            <a:r>
              <a:rPr lang="en-US" dirty="0" smtClean="0"/>
              <a:t>.</a:t>
            </a:r>
          </a:p>
          <a:p>
            <a:r>
              <a:rPr lang="en-US" dirty="0" err="1" smtClean="0"/>
              <a:t>Lichao</a:t>
            </a:r>
            <a:r>
              <a:rPr lang="en-US" dirty="0" smtClean="0"/>
              <a:t> </a:t>
            </a:r>
            <a:r>
              <a:rPr lang="en-US" dirty="0" err="1"/>
              <a:t>Mou</a:t>
            </a:r>
            <a:r>
              <a:rPr lang="en-US" dirty="0"/>
              <a:t>, </a:t>
            </a:r>
            <a:r>
              <a:rPr lang="en-US" dirty="0" err="1"/>
              <a:t>Pedram</a:t>
            </a:r>
            <a:r>
              <a:rPr lang="en-US" dirty="0"/>
              <a:t> </a:t>
            </a:r>
            <a:r>
              <a:rPr lang="en-US" dirty="0" err="1"/>
              <a:t>Ghamisi</a:t>
            </a:r>
            <a:r>
              <a:rPr lang="en-US" dirty="0"/>
              <a:t>, and Xiao Xiang Zhu</a:t>
            </a:r>
            <a:r>
              <a:rPr lang="en-US" dirty="0" smtClean="0"/>
              <a:t>. </a:t>
            </a:r>
            <a:r>
              <a:rPr lang="en-US" dirty="0"/>
              <a:t>Deep Recurrent Neural Networks for Hyperspectral Image Classification.</a:t>
            </a:r>
            <a:r>
              <a:rPr lang="en-US" dirty="0" smtClean="0"/>
              <a:t> </a:t>
            </a:r>
            <a:r>
              <a:rPr lang="en-US" i="1" dirty="0"/>
              <a:t>IEEE Transactions on Geoscience and Remote Sensing</a:t>
            </a:r>
            <a:r>
              <a:rPr lang="en-US" dirty="0"/>
              <a:t>, Vol. 55, No. 7, July 2017</a:t>
            </a:r>
            <a:r>
              <a:rPr lang="en-US" dirty="0" smtClean="0"/>
              <a:t>.</a:t>
            </a:r>
          </a:p>
          <a:p>
            <a:r>
              <a:rPr lang="en-US" dirty="0"/>
              <a:t>Learning Spectral-Spatial-Temporal Features via a Recurrent Convolutional Neural Network for Change Detection in Multispectral Imagery. </a:t>
            </a:r>
            <a:r>
              <a:rPr lang="en-US" i="1" dirty="0"/>
              <a:t>Submitted to IEEE Transactions on Geoscience and Remote Sensing</a:t>
            </a:r>
            <a:r>
              <a:rPr lang="en-US" dirty="0"/>
              <a:t>, 2018</a:t>
            </a:r>
            <a:r>
              <a:rPr lang="en-US" dirty="0" smtClean="0"/>
              <a:t>.</a:t>
            </a:r>
          </a:p>
          <a:p>
            <a:r>
              <a:rPr lang="en-US" dirty="0"/>
              <a:t>Prediction of Sea Surface Temperature Using Long Short-Term Memory. Qin Zhang, Hui Wang, </a:t>
            </a:r>
            <a:r>
              <a:rPr lang="en-US" dirty="0" err="1"/>
              <a:t>Junyu</a:t>
            </a:r>
            <a:r>
              <a:rPr lang="en-US" dirty="0"/>
              <a:t> Dong, </a:t>
            </a:r>
            <a:r>
              <a:rPr lang="en-US" dirty="0" err="1"/>
              <a:t>Guoqiang</a:t>
            </a:r>
            <a:r>
              <a:rPr lang="en-US" dirty="0"/>
              <a:t> </a:t>
            </a:r>
            <a:r>
              <a:rPr lang="en-US" dirty="0" err="1"/>
              <a:t>Zhong</a:t>
            </a:r>
            <a:r>
              <a:rPr lang="en-US" dirty="0"/>
              <a:t>, and Xin Sun. </a:t>
            </a:r>
            <a:r>
              <a:rPr lang="en-US" i="1" dirty="0"/>
              <a:t>IEEE Geoscience and Remote Sensing Letters</a:t>
            </a:r>
            <a:r>
              <a:rPr lang="en-US" dirty="0"/>
              <a:t>, Vol. 14, Issue 10, October 2017</a:t>
            </a:r>
            <a:r>
              <a:rPr lang="en-US" dirty="0" smtClean="0"/>
              <a:t>.</a:t>
            </a:r>
          </a:p>
          <a:p>
            <a:r>
              <a:rPr lang="en-US" dirty="0"/>
              <a:t>Deep Residual Learning for Image Recognition. </a:t>
            </a:r>
            <a:r>
              <a:rPr lang="en-US" dirty="0" err="1"/>
              <a:t>Kaiming</a:t>
            </a:r>
            <a:r>
              <a:rPr lang="en-US" dirty="0"/>
              <a:t> He, </a:t>
            </a:r>
            <a:r>
              <a:rPr lang="en-US" dirty="0" err="1"/>
              <a:t>Xiangyu</a:t>
            </a:r>
            <a:r>
              <a:rPr lang="en-US" dirty="0"/>
              <a:t> Zhang, </a:t>
            </a:r>
            <a:r>
              <a:rPr lang="en-US" dirty="0" err="1"/>
              <a:t>Shoqing</a:t>
            </a:r>
            <a:r>
              <a:rPr lang="en-US" dirty="0"/>
              <a:t> Ren, and Jian Sun. </a:t>
            </a:r>
            <a:r>
              <a:rPr lang="en-US" i="1" dirty="0"/>
              <a:t>IEEE Conference on Computer Vision and Pattern Recognition (CVPR)</a:t>
            </a:r>
            <a:r>
              <a:rPr lang="en-US" dirty="0"/>
              <a:t>, December 2016</a:t>
            </a:r>
            <a:r>
              <a:rPr lang="en-US" dirty="0" smtClean="0"/>
              <a:t>.</a:t>
            </a:r>
          </a:p>
          <a:p>
            <a:r>
              <a:rPr lang="en-US" dirty="0"/>
              <a:t>Evaluation of tree creation methods within random forests for classification of </a:t>
            </a:r>
            <a:r>
              <a:rPr lang="en-US" dirty="0" err="1"/>
              <a:t>PolSAR</a:t>
            </a:r>
            <a:r>
              <a:rPr lang="en-US" dirty="0"/>
              <a:t> images. Ronny </a:t>
            </a:r>
            <a:r>
              <a:rPr lang="en-US" dirty="0" err="1"/>
              <a:t>Hansch</a:t>
            </a:r>
            <a:r>
              <a:rPr lang="en-US" dirty="0"/>
              <a:t> and Olaf </a:t>
            </a:r>
            <a:r>
              <a:rPr lang="en-US" dirty="0" err="1"/>
              <a:t>Hellwich</a:t>
            </a:r>
            <a:r>
              <a:rPr lang="en-US" dirty="0"/>
              <a:t>. </a:t>
            </a:r>
            <a:r>
              <a:rPr lang="en-US" i="1" dirty="0"/>
              <a:t>IEEE International Geoscience and Remote Sensing Symposium (IGARSS) 2015, </a:t>
            </a:r>
            <a:r>
              <a:rPr lang="en-US" dirty="0"/>
              <a:t>pages 361-364</a:t>
            </a:r>
            <a:r>
              <a:rPr lang="en-US" dirty="0" smtClean="0"/>
              <a:t>.</a:t>
            </a:r>
          </a:p>
          <a:p>
            <a:r>
              <a:rPr lang="en-US" dirty="0"/>
              <a:t>A Survey on Gaussian Processes for Earth-Observation Data Analysis: A Comprehensive Investigation. </a:t>
            </a:r>
            <a:r>
              <a:rPr lang="en-US" dirty="0" err="1"/>
              <a:t>Gustau</a:t>
            </a:r>
            <a:r>
              <a:rPr lang="en-US" dirty="0"/>
              <a:t> Camps-</a:t>
            </a:r>
            <a:r>
              <a:rPr lang="en-US" dirty="0" err="1"/>
              <a:t>Valls</a:t>
            </a:r>
            <a:r>
              <a:rPr lang="en-US" dirty="0"/>
              <a:t>, </a:t>
            </a:r>
            <a:r>
              <a:rPr lang="en-US" dirty="0" err="1"/>
              <a:t>Jochem</a:t>
            </a:r>
            <a:r>
              <a:rPr lang="en-US" dirty="0"/>
              <a:t> </a:t>
            </a:r>
            <a:r>
              <a:rPr lang="en-US" dirty="0" err="1"/>
              <a:t>Verrelst</a:t>
            </a:r>
            <a:r>
              <a:rPr lang="en-US" dirty="0"/>
              <a:t>, Jordi Munoz-Mari, Valero </a:t>
            </a:r>
            <a:r>
              <a:rPr lang="en-US" dirty="0" err="1"/>
              <a:t>Laparra</a:t>
            </a:r>
            <a:r>
              <a:rPr lang="en-US" dirty="0"/>
              <a:t>, Fernando Mateo-Jimenez, and Jose Gomez-Dan. </a:t>
            </a:r>
            <a:r>
              <a:rPr lang="en-US" i="1" dirty="0"/>
              <a:t>IEEE Geoscience and Remote Sensing Magazine</a:t>
            </a:r>
            <a:r>
              <a:rPr lang="en-US" dirty="0"/>
              <a:t>, June 13 2016.</a:t>
            </a:r>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349673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Oversimplified Example: Assumptions</a:t>
            </a:r>
            <a:endParaRPr lang="en-US"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1054" y="2895601"/>
            <a:ext cx="2881039" cy="2165144"/>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2680077" y="2135784"/>
                <a:ext cx="6629400" cy="407099"/>
              </a:xfrm>
              <a:prstGeom prst="rect">
                <a:avLst/>
              </a:prstGeom>
              <a:noFill/>
            </p:spPr>
            <p:txBody>
              <a:bodyPr wrap="square" rtlCol="0">
                <a:spAutoFit/>
              </a:bodyPr>
              <a:lstStyle/>
              <a:p>
                <a:pPr algn="ctr"/>
                <a:r>
                  <a:rPr lang="en-US" sz="2000" b="1" dirty="0" smtClean="0"/>
                  <a:t>Our world contains only 2 classes of fish (</a:t>
                </a:r>
                <a14:m>
                  <m:oMath xmlns:m="http://schemas.openxmlformats.org/officeDocument/2006/math">
                    <m:r>
                      <a:rPr lang="en-US" sz="2000" b="1" i="1" smtClean="0">
                        <a:latin typeface="Cambria Math" panose="02040503050406030204" pitchFamily="18" charset="0"/>
                      </a:rPr>
                      <m:t>𝒀</m:t>
                    </m:r>
                    <m:r>
                      <a:rPr lang="en-US" sz="2000" b="1" i="1" smtClean="0">
                        <a:latin typeface="Cambria Math" panose="02040503050406030204" pitchFamily="18" charset="0"/>
                        <a:ea typeface="Cambria Math" panose="02040503050406030204" pitchFamily="18" charset="0"/>
                      </a:rPr>
                      <m:t>∈</m:t>
                    </m:r>
                    <m:sSup>
                      <m:sSupPr>
                        <m:ctrlPr>
                          <a:rPr lang="en-US" sz="2000" b="1" i="1" smtClean="0">
                            <a:latin typeface="Cambria Math" panose="02040503050406030204" pitchFamily="18" charset="0"/>
                            <a:ea typeface="Cambria Math" panose="02040503050406030204" pitchFamily="18" charset="0"/>
                          </a:rPr>
                        </m:ctrlPr>
                      </m:sSupPr>
                      <m:e>
                        <m:r>
                          <a:rPr lang="en-US" sz="2000" b="1" i="1" smtClean="0">
                            <a:latin typeface="Cambria Math" panose="02040503050406030204" pitchFamily="18" charset="0"/>
                            <a:ea typeface="Cambria Math" panose="02040503050406030204" pitchFamily="18" charset="0"/>
                          </a:rPr>
                          <m:t>ℝ</m:t>
                        </m:r>
                      </m:e>
                      <m:sup>
                        <m:r>
                          <a:rPr lang="en-US" sz="2000" b="1" i="1" smtClean="0">
                            <a:latin typeface="Cambria Math" panose="02040503050406030204" pitchFamily="18" charset="0"/>
                            <a:ea typeface="Cambria Math" panose="02040503050406030204" pitchFamily="18" charset="0"/>
                          </a:rPr>
                          <m:t>𝟐</m:t>
                        </m:r>
                      </m:sup>
                    </m:sSup>
                  </m:oMath>
                </a14:m>
                <a:r>
                  <a:rPr lang="en-US" sz="2000" b="1" dirty="0" smtClean="0"/>
                  <a:t>):</a:t>
                </a:r>
                <a:endParaRPr lang="en-US" sz="20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2680077" y="2135784"/>
                <a:ext cx="6629400" cy="407099"/>
              </a:xfrm>
              <a:prstGeom prst="rect">
                <a:avLst/>
              </a:prstGeom>
              <a:blipFill rotWithShape="0">
                <a:blip r:embed="rId4"/>
                <a:stretch>
                  <a:fillRect t="-4478" b="-26866"/>
                </a:stretch>
              </a:blipFill>
            </p:spPr>
            <p:txBody>
              <a:bodyPr/>
              <a:lstStyle/>
              <a:p>
                <a:r>
                  <a:rPr lang="en-US">
                    <a:noFill/>
                  </a:rPr>
                  <a:t> </a:t>
                </a:r>
              </a:p>
            </p:txBody>
          </p:sp>
        </mc:Fallback>
      </mc:AlternateContent>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412" y="2895600"/>
            <a:ext cx="3215065" cy="2165145"/>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3499573" y="5183784"/>
                <a:ext cx="1524000" cy="707886"/>
              </a:xfrm>
              <a:prstGeom prst="rect">
                <a:avLst/>
              </a:prstGeom>
              <a:noFill/>
            </p:spPr>
            <p:txBody>
              <a:bodyPr wrap="square" rtlCol="0">
                <a:spAutoFit/>
              </a:bodyPr>
              <a:lstStyle/>
              <a:p>
                <a:pPr algn="ctr"/>
                <a:r>
                  <a:rPr lang="en-US" sz="2000" b="1" dirty="0" smtClean="0"/>
                  <a:t>Clown Fish</a:t>
                </a:r>
              </a:p>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𝟏</m:t>
                          </m:r>
                        </m:sub>
                      </m:sSub>
                    </m:oMath>
                  </m:oMathPara>
                </a14:m>
                <a:endParaRPr lang="en-US" sz="20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3499573" y="5183784"/>
                <a:ext cx="1524000" cy="707886"/>
              </a:xfrm>
              <a:prstGeom prst="rect">
                <a:avLst/>
              </a:prstGeom>
              <a:blipFill rotWithShape="0">
                <a:blip r:embed="rId6"/>
                <a:stretch>
                  <a:fillRect t="-4310" b="-4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094412" y="5183784"/>
                <a:ext cx="3124200" cy="707886"/>
              </a:xfrm>
              <a:prstGeom prst="rect">
                <a:avLst/>
              </a:prstGeom>
              <a:noFill/>
            </p:spPr>
            <p:txBody>
              <a:bodyPr wrap="square" rtlCol="0">
                <a:spAutoFit/>
              </a:bodyPr>
              <a:lstStyle/>
              <a:p>
                <a:pPr algn="ctr"/>
                <a:r>
                  <a:rPr lang="en-US" sz="2000" b="1" dirty="0" smtClean="0"/>
                  <a:t>Blue Tang</a:t>
                </a:r>
              </a:p>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𝟐</m:t>
                          </m:r>
                        </m:sub>
                      </m:sSub>
                    </m:oMath>
                  </m:oMathPara>
                </a14:m>
                <a:endParaRPr lang="en-US" sz="2000" b="1" dirty="0"/>
              </a:p>
            </p:txBody>
          </p:sp>
        </mc:Choice>
        <mc:Fallback xmlns="">
          <p:sp>
            <p:nvSpPr>
              <p:cNvPr id="10" name="TextBox 9"/>
              <p:cNvSpPr txBox="1">
                <a:spLocks noRot="1" noChangeAspect="1" noMove="1" noResize="1" noEditPoints="1" noAdjustHandles="1" noChangeArrowheads="1" noChangeShapeType="1" noTextEdit="1"/>
              </p:cNvSpPr>
              <p:nvPr/>
            </p:nvSpPr>
            <p:spPr>
              <a:xfrm>
                <a:off x="6094412" y="5183784"/>
                <a:ext cx="3124200" cy="707886"/>
              </a:xfrm>
              <a:prstGeom prst="rect">
                <a:avLst/>
              </a:prstGeom>
              <a:blipFill rotWithShape="0">
                <a:blip r:embed="rId7"/>
                <a:stretch>
                  <a:fillRect t="-4310" b="-4310"/>
                </a:stretch>
              </a:blipFill>
            </p:spPr>
            <p:txBody>
              <a:bodyPr/>
              <a:lstStyle/>
              <a:p>
                <a:r>
                  <a:rPr lang="en-US">
                    <a:noFill/>
                  </a:rPr>
                  <a:t> </a:t>
                </a:r>
              </a:p>
            </p:txBody>
          </p:sp>
        </mc:Fallback>
      </mc:AlternateContent>
    </p:spTree>
    <p:extLst>
      <p:ext uri="{BB962C8B-B14F-4D97-AF65-F5344CB8AC3E}">
        <p14:creationId xmlns:p14="http://schemas.microsoft.com/office/powerpoint/2010/main" val="35028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601199" cy="1371600"/>
          </a:xfrm>
        </p:spPr>
        <p:txBody>
          <a:bodyPr/>
          <a:lstStyle/>
          <a:p>
            <a:r>
              <a:rPr lang="en-US" dirty="0" smtClean="0"/>
              <a:t>An Oversimplified Example: Priors</a:t>
            </a:r>
            <a:endParaRPr lang="en-US"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091" y="2598446"/>
            <a:ext cx="1157322" cy="869745"/>
          </a:xfrm>
          <a:prstGeom prst="rect">
            <a:avLst/>
          </a:prstGeom>
          <a:ln w="28575">
            <a:solidFill>
              <a:schemeClr val="tx1">
                <a:lumMod val="95000"/>
              </a:schemeClr>
            </a:solidFill>
          </a:ln>
        </p:spPr>
      </p:pic>
      <mc:AlternateContent xmlns:mc="http://schemas.openxmlformats.org/markup-compatibility/2006" xmlns:a14="http://schemas.microsoft.com/office/drawing/2010/main">
        <mc:Choice Requires="a14">
          <p:sp>
            <p:nvSpPr>
              <p:cNvPr id="4" name="TextBox 3"/>
              <p:cNvSpPr txBox="1"/>
              <p:nvPr/>
            </p:nvSpPr>
            <p:spPr>
              <a:xfrm>
                <a:off x="1141412" y="2120550"/>
                <a:ext cx="1128335" cy="4070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𝒀</m:t>
                      </m:r>
                      <m:r>
                        <a:rPr lang="en-US" sz="2000" b="1" i="1" smtClean="0">
                          <a:latin typeface="Cambria Math" panose="02040503050406030204" pitchFamily="18" charset="0"/>
                          <a:ea typeface="Cambria Math" panose="02040503050406030204" pitchFamily="18" charset="0"/>
                        </a:rPr>
                        <m:t>∈</m:t>
                      </m:r>
                      <m:sSup>
                        <m:sSupPr>
                          <m:ctrlPr>
                            <a:rPr lang="en-US" sz="2000" b="1" i="1" smtClean="0">
                              <a:latin typeface="Cambria Math" panose="02040503050406030204" pitchFamily="18" charset="0"/>
                              <a:ea typeface="Cambria Math" panose="02040503050406030204" pitchFamily="18" charset="0"/>
                            </a:rPr>
                          </m:ctrlPr>
                        </m:sSupPr>
                        <m:e>
                          <m:r>
                            <a:rPr lang="en-US" sz="2000" b="1" i="1" smtClean="0">
                              <a:latin typeface="Cambria Math" panose="02040503050406030204" pitchFamily="18" charset="0"/>
                              <a:ea typeface="Cambria Math" panose="02040503050406030204" pitchFamily="18" charset="0"/>
                            </a:rPr>
                            <m:t>ℝ</m:t>
                          </m:r>
                        </m:e>
                        <m:sup>
                          <m:r>
                            <a:rPr lang="en-US" sz="2000" b="1" i="1" smtClean="0">
                              <a:latin typeface="Cambria Math" panose="02040503050406030204" pitchFamily="18" charset="0"/>
                              <a:ea typeface="Cambria Math" panose="02040503050406030204" pitchFamily="18" charset="0"/>
                            </a:rPr>
                            <m:t>𝟐</m:t>
                          </m:r>
                        </m:sup>
                      </m:sSup>
                    </m:oMath>
                  </m:oMathPara>
                </a14:m>
                <a:endParaRPr lang="en-US" sz="20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141412" y="2120550"/>
                <a:ext cx="1128335" cy="407099"/>
              </a:xfrm>
              <a:prstGeom prst="rect">
                <a:avLst/>
              </a:prstGeom>
              <a:blipFill rotWithShape="0">
                <a:blip r:embed="rId4"/>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23996" y="2598445"/>
            <a:ext cx="1291501" cy="869745"/>
          </a:xfrm>
          <a:prstGeom prst="rect">
            <a:avLst/>
          </a:prstGeom>
          <a:ln w="28575">
            <a:solidFill>
              <a:schemeClr val="tx1">
                <a:lumMod val="95000"/>
              </a:schemeClr>
            </a:solidFill>
          </a:ln>
        </p:spPr>
      </p:pic>
      <mc:AlternateContent xmlns:mc="http://schemas.openxmlformats.org/markup-compatibility/2006" xmlns:a14="http://schemas.microsoft.com/office/drawing/2010/main">
        <mc:Choice Requires="a14">
          <p:sp>
            <p:nvSpPr>
              <p:cNvPr id="7" name="TextBox 6"/>
              <p:cNvSpPr txBox="1"/>
              <p:nvPr/>
            </p:nvSpPr>
            <p:spPr>
              <a:xfrm>
                <a:off x="836612" y="3468190"/>
                <a:ext cx="304800"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𝒚</m:t>
                          </m:r>
                        </m:e>
                        <m:sub>
                          <m:r>
                            <a:rPr lang="en-US" sz="1600" b="1" i="1" smtClean="0">
                              <a:latin typeface="Cambria Math" panose="02040503050406030204" pitchFamily="18" charset="0"/>
                            </a:rPr>
                            <m:t>𝟏</m:t>
                          </m:r>
                        </m:sub>
                      </m:sSub>
                    </m:oMath>
                  </m:oMathPara>
                </a14:m>
                <a:endParaRPr lang="en-US" sz="16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836612" y="3468190"/>
                <a:ext cx="304800" cy="338554"/>
              </a:xfrm>
              <a:prstGeom prst="rect">
                <a:avLst/>
              </a:prstGeom>
              <a:blipFill rotWithShape="0">
                <a:blip r:embed="rId6"/>
                <a:stretch>
                  <a:fillRect l="-16000"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958676" y="3468190"/>
                <a:ext cx="609600"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𝒚</m:t>
                          </m:r>
                        </m:e>
                        <m:sub>
                          <m:r>
                            <a:rPr lang="en-US" sz="1600" b="1" i="1" smtClean="0">
                              <a:latin typeface="Cambria Math" panose="02040503050406030204" pitchFamily="18" charset="0"/>
                            </a:rPr>
                            <m:t>𝟐</m:t>
                          </m:r>
                        </m:sub>
                      </m:sSub>
                    </m:oMath>
                  </m:oMathPara>
                </a14:m>
                <a:endParaRPr lang="en-US" sz="1600" b="1" dirty="0"/>
              </a:p>
            </p:txBody>
          </p:sp>
        </mc:Choice>
        <mc:Fallback xmlns="">
          <p:sp>
            <p:nvSpPr>
              <p:cNvPr id="10" name="TextBox 9"/>
              <p:cNvSpPr txBox="1">
                <a:spLocks noRot="1" noChangeAspect="1" noMove="1" noResize="1" noEditPoints="1" noAdjustHandles="1" noChangeArrowheads="1" noChangeShapeType="1" noTextEdit="1"/>
              </p:cNvSpPr>
              <p:nvPr/>
            </p:nvSpPr>
            <p:spPr>
              <a:xfrm>
                <a:off x="1958676" y="3468190"/>
                <a:ext cx="609600" cy="338554"/>
              </a:xfrm>
              <a:prstGeom prst="rect">
                <a:avLst/>
              </a:prstGeom>
              <a:blipFill rotWithShape="0">
                <a:blip r:embed="rId7"/>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239903" y="2452527"/>
                <a:ext cx="8077200" cy="1015663"/>
              </a:xfrm>
              <a:prstGeom prst="rect">
                <a:avLst/>
              </a:prstGeom>
              <a:noFill/>
            </p:spPr>
            <p:txBody>
              <a:bodyPr wrap="square" rtlCol="0">
                <a:spAutoFit/>
              </a:bodyPr>
              <a:lstStyle/>
              <a:p>
                <a:pPr algn="ctr"/>
                <a:r>
                  <a:rPr lang="en-US" sz="2000" b="1" u="sng" dirty="0" smtClean="0"/>
                  <a:t>Prior Probability:</a:t>
                </a:r>
                <a:r>
                  <a:rPr lang="en-US" sz="2000" b="1" dirty="0" smtClean="0"/>
                  <a:t>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0" i="1" smtClean="0">
                            <a:latin typeface="Cambria Math" panose="02040503050406030204" pitchFamily="18" charset="0"/>
                          </a:rPr>
                          <m:t>𝑦</m:t>
                        </m:r>
                      </m:e>
                    </m:d>
                  </m:oMath>
                </a14:m>
                <a:endParaRPr lang="en-US" sz="2000" b="1" u="sng" dirty="0" smtClean="0"/>
              </a:p>
              <a:p>
                <a:pPr algn="ctr"/>
                <a:r>
                  <a:rPr lang="en-US" sz="2000" b="1" u="sng" dirty="0" smtClean="0"/>
                  <a:t> </a:t>
                </a:r>
              </a:p>
              <a:p>
                <a:pPr algn="ctr"/>
                <a:r>
                  <a:rPr lang="en-US" sz="2000" b="1" dirty="0" smtClean="0"/>
                  <a:t>(probability we’ll see either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𝟏</m:t>
                        </m:r>
                      </m:sub>
                    </m:sSub>
                  </m:oMath>
                </a14:m>
                <a:r>
                  <a:rPr lang="en-US" sz="2000" b="1" dirty="0" smtClean="0"/>
                  <a:t> or</a:t>
                </a:r>
                <a:r>
                  <a:rPr lang="en-US" sz="2000" b="1" dirty="0"/>
                  <a:t> </a:t>
                </a:r>
                <a14:m>
                  <m:oMath xmlns:m="http://schemas.openxmlformats.org/officeDocument/2006/math">
                    <m:sSub>
                      <m:sSubPr>
                        <m:ctrlPr>
                          <a:rPr lang="en-US" sz="2000" b="1" i="1" smtClean="0">
                            <a:latin typeface="Cambria Math" panose="02040503050406030204" pitchFamily="18" charset="0"/>
                          </a:rPr>
                        </m:ctrlPr>
                      </m:sSubPr>
                      <m:e>
                        <m:r>
                          <a:rPr lang="en-US" sz="2000" b="1" i="1">
                            <a:latin typeface="Cambria Math" panose="02040503050406030204" pitchFamily="18" charset="0"/>
                          </a:rPr>
                          <m:t>𝒚</m:t>
                        </m:r>
                      </m:e>
                      <m:sub>
                        <m:r>
                          <a:rPr lang="en-US" sz="2000" b="1" i="1" smtClean="0">
                            <a:latin typeface="Cambria Math" panose="02040503050406030204" pitchFamily="18" charset="0"/>
                          </a:rPr>
                          <m:t>𝟐</m:t>
                        </m:r>
                      </m:sub>
                    </m:sSub>
                  </m:oMath>
                </a14:m>
                <a:r>
                  <a:rPr lang="en-US" sz="2000" b="1" dirty="0" smtClean="0"/>
                  <a:t> in a given moment)</a:t>
                </a:r>
              </a:p>
            </p:txBody>
          </p:sp>
        </mc:Choice>
        <mc:Fallback xmlns="">
          <p:sp>
            <p:nvSpPr>
              <p:cNvPr id="3" name="TextBox 2"/>
              <p:cNvSpPr txBox="1">
                <a:spLocks noRot="1" noChangeAspect="1" noMove="1" noResize="1" noEditPoints="1" noAdjustHandles="1" noChangeArrowheads="1" noChangeShapeType="1" noTextEdit="1"/>
              </p:cNvSpPr>
              <p:nvPr/>
            </p:nvSpPr>
            <p:spPr>
              <a:xfrm>
                <a:off x="3239903" y="2452527"/>
                <a:ext cx="8077200" cy="1015663"/>
              </a:xfrm>
              <a:prstGeom prst="rect">
                <a:avLst/>
              </a:prstGeom>
              <a:blipFill rotWithShape="0">
                <a:blip r:embed="rId8"/>
                <a:stretch>
                  <a:fillRect t="-2994" b="-9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924793" y="4800600"/>
                <a:ext cx="19710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2</m:t>
                              </m:r>
                            </m:sub>
                          </m:sSub>
                        </m:e>
                      </m:d>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924793" y="4800600"/>
                <a:ext cx="1971052" cy="369332"/>
              </a:xfrm>
              <a:prstGeom prst="rect">
                <a:avLst/>
              </a:prstGeom>
              <a:blipFill rotWithShape="0">
                <a:blip r:embed="rId9"/>
                <a:stretch>
                  <a:fillRect l="-371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310364" y="4431268"/>
                <a:ext cx="3338908" cy="400110"/>
              </a:xfrm>
              <a:prstGeom prst="rect">
                <a:avLst/>
              </a:prstGeom>
              <a:noFill/>
            </p:spPr>
            <p:txBody>
              <a:bodyPr wrap="square" rtlCol="0">
                <a:spAutoFit/>
              </a:bodyPr>
              <a:lstStyle/>
              <a:p>
                <a:r>
                  <a:rPr lang="en-US" sz="2000" dirty="0" smtClean="0"/>
                  <a:t>Equal numbers of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𝒚</m:t>
                        </m:r>
                      </m:e>
                      <m:sub>
                        <m:r>
                          <a:rPr lang="en-US" sz="2000" b="1" i="1">
                            <a:latin typeface="Cambria Math" panose="02040503050406030204" pitchFamily="18" charset="0"/>
                          </a:rPr>
                          <m:t>𝟏</m:t>
                        </m:r>
                      </m:sub>
                    </m:sSub>
                  </m:oMath>
                </a14:m>
                <a:r>
                  <a:rPr lang="en-US" sz="2000" dirty="0" smtClean="0"/>
                  <a:t> and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𝒚</m:t>
                        </m:r>
                      </m:e>
                      <m:sub>
                        <m:r>
                          <a:rPr lang="en-US" sz="2000" b="1" i="1" smtClean="0">
                            <a:latin typeface="Cambria Math" panose="02040503050406030204" pitchFamily="18" charset="0"/>
                          </a:rPr>
                          <m:t>𝟐</m:t>
                        </m:r>
                      </m:sub>
                    </m:sSub>
                  </m:oMath>
                </a14:m>
                <a:r>
                  <a:rPr lang="en-US" sz="2000" dirty="0" smtClean="0"/>
                  <a:t> </a:t>
                </a:r>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3310364" y="4431268"/>
                <a:ext cx="3338908" cy="400110"/>
              </a:xfrm>
              <a:prstGeom prst="rect">
                <a:avLst/>
              </a:prstGeom>
              <a:blipFill rotWithShape="0">
                <a:blip r:embed="rId10"/>
                <a:stretch>
                  <a:fillRect l="-1825" t="-9091"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380412" y="4800600"/>
                <a:ext cx="19710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1</m:t>
                              </m:r>
                            </m:sub>
                          </m:sSub>
                        </m:e>
                      </m:d>
                      <m:r>
                        <a:rPr lang="en-US" sz="2400" b="0" i="1" smtClean="0">
                          <a:latin typeface="Cambria Math" panose="02040503050406030204" pitchFamily="18" charset="0"/>
                          <a:ea typeface="Cambria Math" panose="02040503050406030204" pitchFamily="18" charset="0"/>
                        </a:rPr>
                        <m:t>&gt;</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2</m:t>
                              </m:r>
                            </m:sub>
                          </m:sSub>
                        </m:e>
                      </m:d>
                    </m:oMath>
                  </m:oMathPara>
                </a14:m>
                <a:endParaRPr lang="en-US"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8380412" y="4800600"/>
                <a:ext cx="1971052" cy="369332"/>
              </a:xfrm>
              <a:prstGeom prst="rect">
                <a:avLst/>
              </a:prstGeom>
              <a:blipFill rotWithShape="0">
                <a:blip r:embed="rId11"/>
                <a:stretch>
                  <a:fillRect l="-371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327538" y="4431268"/>
                <a:ext cx="4730347" cy="400110"/>
              </a:xfrm>
              <a:prstGeom prst="rect">
                <a:avLst/>
              </a:prstGeom>
              <a:noFill/>
            </p:spPr>
            <p:txBody>
              <a:bodyPr wrap="square" rtlCol="0">
                <a:spAutoFit/>
              </a:bodyPr>
              <a:lstStyle/>
              <a:p>
                <a:r>
                  <a:rPr lang="en-US" sz="2000" dirty="0" smtClean="0"/>
                  <a:t>Numbers of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𝒚</m:t>
                        </m:r>
                      </m:e>
                      <m:sub>
                        <m:r>
                          <a:rPr lang="en-US" sz="2000" b="1" i="1">
                            <a:latin typeface="Cambria Math" panose="02040503050406030204" pitchFamily="18" charset="0"/>
                          </a:rPr>
                          <m:t>𝟏</m:t>
                        </m:r>
                      </m:sub>
                    </m:sSub>
                  </m:oMath>
                </a14:m>
                <a:r>
                  <a:rPr lang="en-US" sz="2000" dirty="0" smtClean="0"/>
                  <a:t> and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𝒚</m:t>
                        </m:r>
                      </m:e>
                      <m:sub>
                        <m:r>
                          <a:rPr lang="en-US" sz="2000" b="1" i="1" smtClean="0">
                            <a:latin typeface="Cambria Math" panose="02040503050406030204" pitchFamily="18" charset="0"/>
                          </a:rPr>
                          <m:t>𝟐</m:t>
                        </m:r>
                      </m:sub>
                    </m:sSub>
                  </m:oMath>
                </a14:m>
                <a:r>
                  <a:rPr lang="en-US" sz="2000" dirty="0" smtClean="0"/>
                  <a:t> depend on weather</a:t>
                </a:r>
                <a:endParaRPr lang="en-US" sz="2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7327538" y="4431268"/>
                <a:ext cx="4730347" cy="400110"/>
              </a:xfrm>
              <a:prstGeom prst="rect">
                <a:avLst/>
              </a:prstGeom>
              <a:blipFill rotWithShape="0">
                <a:blip r:embed="rId12"/>
                <a:stretch>
                  <a:fillRect l="-1289" t="-9091"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5790" y="3806744"/>
                <a:ext cx="7959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d>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545790" y="3806744"/>
                <a:ext cx="795923" cy="369332"/>
              </a:xfrm>
              <a:prstGeom prst="rect">
                <a:avLst/>
              </a:prstGeom>
              <a:blipFill rotWithShape="0">
                <a:blip r:embed="rId13"/>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822795" y="3806744"/>
                <a:ext cx="801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e>
                      </m:d>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822795" y="3806744"/>
                <a:ext cx="801245" cy="369332"/>
              </a:xfrm>
              <a:prstGeom prst="rect">
                <a:avLst/>
              </a:prstGeom>
              <a:blipFill rotWithShape="0">
                <a:blip r:embed="rId14"/>
                <a:stretch>
                  <a:fillRect b="-6557"/>
                </a:stretch>
              </a:blipFill>
            </p:spPr>
            <p:txBody>
              <a:bodyPr/>
              <a:lstStyle/>
              <a:p>
                <a:r>
                  <a:rPr lang="en-US">
                    <a:noFill/>
                  </a:rPr>
                  <a:t> </a:t>
                </a:r>
              </a:p>
            </p:txBody>
          </p:sp>
        </mc:Fallback>
      </mc:AlternateContent>
    </p:spTree>
    <p:extLst>
      <p:ext uri="{BB962C8B-B14F-4D97-AF65-F5344CB8AC3E}">
        <p14:creationId xmlns:p14="http://schemas.microsoft.com/office/powerpoint/2010/main" val="1094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601199" cy="1371600"/>
          </a:xfrm>
        </p:spPr>
        <p:txBody>
          <a:bodyPr/>
          <a:lstStyle/>
          <a:p>
            <a:r>
              <a:rPr lang="en-US" dirty="0" smtClean="0"/>
              <a:t>An Oversimplified Example: Decision Rule</a:t>
            </a:r>
            <a:endParaRPr lang="en-US"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091" y="2598446"/>
            <a:ext cx="1157322" cy="869745"/>
          </a:xfrm>
          <a:prstGeom prst="rect">
            <a:avLst/>
          </a:prstGeom>
          <a:ln w="28575">
            <a:solidFill>
              <a:schemeClr val="tx1">
                <a:lumMod val="95000"/>
              </a:schemeClr>
            </a:solidFill>
          </a:ln>
        </p:spPr>
      </p:pic>
      <mc:AlternateContent xmlns:mc="http://schemas.openxmlformats.org/markup-compatibility/2006" xmlns:a14="http://schemas.microsoft.com/office/drawing/2010/main">
        <mc:Choice Requires="a14">
          <p:sp>
            <p:nvSpPr>
              <p:cNvPr id="4" name="TextBox 3"/>
              <p:cNvSpPr txBox="1"/>
              <p:nvPr/>
            </p:nvSpPr>
            <p:spPr>
              <a:xfrm>
                <a:off x="1141412" y="2120550"/>
                <a:ext cx="1128335" cy="4070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𝒀</m:t>
                      </m:r>
                      <m:r>
                        <a:rPr lang="en-US" sz="2000" b="1" i="1" smtClean="0">
                          <a:latin typeface="Cambria Math" panose="02040503050406030204" pitchFamily="18" charset="0"/>
                          <a:ea typeface="Cambria Math" panose="02040503050406030204" pitchFamily="18" charset="0"/>
                        </a:rPr>
                        <m:t>∈</m:t>
                      </m:r>
                      <m:sSup>
                        <m:sSupPr>
                          <m:ctrlPr>
                            <a:rPr lang="en-US" sz="2000" b="1" i="1" smtClean="0">
                              <a:latin typeface="Cambria Math" panose="02040503050406030204" pitchFamily="18" charset="0"/>
                              <a:ea typeface="Cambria Math" panose="02040503050406030204" pitchFamily="18" charset="0"/>
                            </a:rPr>
                          </m:ctrlPr>
                        </m:sSupPr>
                        <m:e>
                          <m:r>
                            <a:rPr lang="en-US" sz="2000" b="1" i="1" smtClean="0">
                              <a:latin typeface="Cambria Math" panose="02040503050406030204" pitchFamily="18" charset="0"/>
                              <a:ea typeface="Cambria Math" panose="02040503050406030204" pitchFamily="18" charset="0"/>
                            </a:rPr>
                            <m:t>ℝ</m:t>
                          </m:r>
                        </m:e>
                        <m:sup>
                          <m:r>
                            <a:rPr lang="en-US" sz="2000" b="1" i="1" smtClean="0">
                              <a:latin typeface="Cambria Math" panose="02040503050406030204" pitchFamily="18" charset="0"/>
                              <a:ea typeface="Cambria Math" panose="02040503050406030204" pitchFamily="18" charset="0"/>
                            </a:rPr>
                            <m:t>𝟐</m:t>
                          </m:r>
                        </m:sup>
                      </m:sSup>
                    </m:oMath>
                  </m:oMathPara>
                </a14:m>
                <a:endParaRPr lang="en-US" sz="20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141412" y="2120550"/>
                <a:ext cx="1128335" cy="407099"/>
              </a:xfrm>
              <a:prstGeom prst="rect">
                <a:avLst/>
              </a:prstGeom>
              <a:blipFill rotWithShape="0">
                <a:blip r:embed="rId4"/>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23996" y="2598445"/>
            <a:ext cx="1291501" cy="869745"/>
          </a:xfrm>
          <a:prstGeom prst="rect">
            <a:avLst/>
          </a:prstGeom>
          <a:ln w="28575">
            <a:solidFill>
              <a:schemeClr val="tx1">
                <a:lumMod val="95000"/>
              </a:schemeClr>
            </a:solidFill>
          </a:ln>
        </p:spPr>
      </p:pic>
      <mc:AlternateContent xmlns:mc="http://schemas.openxmlformats.org/markup-compatibility/2006" xmlns:a14="http://schemas.microsoft.com/office/drawing/2010/main">
        <mc:Choice Requires="a14">
          <p:sp>
            <p:nvSpPr>
              <p:cNvPr id="7" name="TextBox 6"/>
              <p:cNvSpPr txBox="1"/>
              <p:nvPr/>
            </p:nvSpPr>
            <p:spPr>
              <a:xfrm>
                <a:off x="836612" y="3468190"/>
                <a:ext cx="304800"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𝒚</m:t>
                          </m:r>
                        </m:e>
                        <m:sub>
                          <m:r>
                            <a:rPr lang="en-US" sz="1600" b="1" i="1" smtClean="0">
                              <a:latin typeface="Cambria Math" panose="02040503050406030204" pitchFamily="18" charset="0"/>
                            </a:rPr>
                            <m:t>𝟏</m:t>
                          </m:r>
                        </m:sub>
                      </m:sSub>
                    </m:oMath>
                  </m:oMathPara>
                </a14:m>
                <a:endParaRPr lang="en-US" sz="16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836612" y="3468190"/>
                <a:ext cx="304800" cy="338554"/>
              </a:xfrm>
              <a:prstGeom prst="rect">
                <a:avLst/>
              </a:prstGeom>
              <a:blipFill rotWithShape="0">
                <a:blip r:embed="rId6"/>
                <a:stretch>
                  <a:fillRect l="-16000"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958676" y="3468190"/>
                <a:ext cx="609600"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𝒚</m:t>
                          </m:r>
                        </m:e>
                        <m:sub>
                          <m:r>
                            <a:rPr lang="en-US" sz="1600" b="1" i="1" smtClean="0">
                              <a:latin typeface="Cambria Math" panose="02040503050406030204" pitchFamily="18" charset="0"/>
                            </a:rPr>
                            <m:t>𝟐</m:t>
                          </m:r>
                        </m:sub>
                      </m:sSub>
                    </m:oMath>
                  </m:oMathPara>
                </a14:m>
                <a:endParaRPr lang="en-US" sz="1600" b="1" dirty="0"/>
              </a:p>
            </p:txBody>
          </p:sp>
        </mc:Choice>
        <mc:Fallback xmlns="">
          <p:sp>
            <p:nvSpPr>
              <p:cNvPr id="10" name="TextBox 9"/>
              <p:cNvSpPr txBox="1">
                <a:spLocks noRot="1" noChangeAspect="1" noMove="1" noResize="1" noEditPoints="1" noAdjustHandles="1" noChangeArrowheads="1" noChangeShapeType="1" noTextEdit="1"/>
              </p:cNvSpPr>
              <p:nvPr/>
            </p:nvSpPr>
            <p:spPr>
              <a:xfrm>
                <a:off x="1958676" y="3468190"/>
                <a:ext cx="609600" cy="338554"/>
              </a:xfrm>
              <a:prstGeom prst="rect">
                <a:avLst/>
              </a:prstGeom>
              <a:blipFill rotWithShape="0">
                <a:blip r:embed="rId7"/>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5790" y="3806744"/>
                <a:ext cx="7959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d>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545790" y="3806744"/>
                <a:ext cx="795923" cy="369332"/>
              </a:xfrm>
              <a:prstGeom prst="rect">
                <a:avLst/>
              </a:prstGeom>
              <a:blipFill rotWithShape="0">
                <a:blip r:embed="rId8"/>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822795" y="3806744"/>
                <a:ext cx="801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e>
                      </m:d>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822795" y="3806744"/>
                <a:ext cx="801245" cy="369332"/>
              </a:xfrm>
              <a:prstGeom prst="rect">
                <a:avLst/>
              </a:prstGeom>
              <a:blipFill rotWithShape="0">
                <a:blip r:embed="rId9"/>
                <a:stretch>
                  <a:fillRect b="-6557"/>
                </a:stretch>
              </a:blipFill>
            </p:spPr>
            <p:txBody>
              <a:bodyPr/>
              <a:lstStyle/>
              <a:p>
                <a:r>
                  <a:rPr lang="en-US">
                    <a:noFill/>
                  </a:rPr>
                  <a:t> </a:t>
                </a:r>
              </a:p>
            </p:txBody>
          </p:sp>
        </mc:Fallback>
      </mc:AlternateContent>
      <p:sp>
        <p:nvSpPr>
          <p:cNvPr id="14" name="TextBox 13"/>
          <p:cNvSpPr txBox="1"/>
          <p:nvPr/>
        </p:nvSpPr>
        <p:spPr>
          <a:xfrm>
            <a:off x="3427412" y="2438400"/>
            <a:ext cx="8229600" cy="461665"/>
          </a:xfrm>
          <a:prstGeom prst="rect">
            <a:avLst/>
          </a:prstGeom>
          <a:noFill/>
        </p:spPr>
        <p:txBody>
          <a:bodyPr wrap="square" rtlCol="0">
            <a:spAutoFit/>
          </a:bodyPr>
          <a:lstStyle/>
          <a:p>
            <a:pPr algn="ctr"/>
            <a:r>
              <a:rPr lang="en-US" sz="2400" b="1" u="sng" dirty="0" smtClean="0"/>
              <a:t>What action do we take based on the observations?</a:t>
            </a:r>
            <a:endParaRPr lang="en-US" sz="2400" b="1" u="sng" dirty="0"/>
          </a:p>
        </p:txBody>
      </p:sp>
      <p:sp>
        <p:nvSpPr>
          <p:cNvPr id="15" name="TextBox 14"/>
          <p:cNvSpPr txBox="1"/>
          <p:nvPr/>
        </p:nvSpPr>
        <p:spPr>
          <a:xfrm>
            <a:off x="3503612" y="2971800"/>
            <a:ext cx="8014573" cy="400110"/>
          </a:xfrm>
          <a:prstGeom prst="rect">
            <a:avLst/>
          </a:prstGeom>
          <a:noFill/>
        </p:spPr>
        <p:txBody>
          <a:bodyPr wrap="square" rtlCol="0">
            <a:spAutoFit/>
          </a:bodyPr>
          <a:lstStyle/>
          <a:p>
            <a:pPr algn="ctr"/>
            <a:r>
              <a:rPr lang="en-US" sz="2000" dirty="0" smtClean="0">
                <a:solidFill>
                  <a:srgbClr val="FFFF00"/>
                </a:solidFill>
              </a:rPr>
              <a:t>What would be a </a:t>
            </a:r>
            <a:r>
              <a:rPr lang="en-US" sz="2000" b="1" dirty="0" smtClean="0">
                <a:solidFill>
                  <a:srgbClr val="FFFF00"/>
                </a:solidFill>
              </a:rPr>
              <a:t>reasonable</a:t>
            </a:r>
            <a:r>
              <a:rPr lang="en-US" sz="2000" dirty="0" smtClean="0">
                <a:solidFill>
                  <a:srgbClr val="FFFF00"/>
                </a:solidFill>
              </a:rPr>
              <a:t> rule if we </a:t>
            </a:r>
            <a:r>
              <a:rPr lang="en-US" sz="2000" b="1" dirty="0" smtClean="0">
                <a:solidFill>
                  <a:srgbClr val="FFFF00"/>
                </a:solidFill>
              </a:rPr>
              <a:t>only used the prior probabilities?</a:t>
            </a:r>
            <a:endParaRPr lang="en-US" sz="2000" dirty="0">
              <a:solidFill>
                <a:srgbClr val="FFFF00"/>
              </a:solidFill>
            </a:endParaRPr>
          </a:p>
        </p:txBody>
      </p:sp>
      <mc:AlternateContent xmlns:mc="http://schemas.openxmlformats.org/markup-compatibility/2006" xmlns:a14="http://schemas.microsoft.com/office/drawing/2010/main">
        <mc:Choice Requires="a14">
          <p:sp>
            <p:nvSpPr>
              <p:cNvPr id="21" name="TextBox 20"/>
              <p:cNvSpPr txBox="1"/>
              <p:nvPr/>
            </p:nvSpPr>
            <p:spPr>
              <a:xfrm>
                <a:off x="4722812" y="3807876"/>
                <a:ext cx="5257800" cy="9161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𝑝</m:t>
                          </m:r>
                        </m:sub>
                      </m:sSub>
                      <m:r>
                        <a:rPr lang="en-US" sz="240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1</m:t>
                                  </m:r>
                                </m:sub>
                              </m:sSub>
                              <m:r>
                                <a:rPr lang="en-US" sz="2400" i="1" smtClean="0">
                                  <a:latin typeface="Cambria Math" panose="02040503050406030204" pitchFamily="18" charset="0"/>
                                </a:rPr>
                                <m:t>,  </m:t>
                              </m:r>
                              <m:r>
                                <a:rPr lang="en-US" sz="2400" b="0" i="1" smtClean="0">
                                  <a:latin typeface="Cambria Math" panose="02040503050406030204" pitchFamily="18" charset="0"/>
                                </a:rPr>
                                <m:t>𝑃</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&gt;</m:t>
                              </m:r>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2</m:t>
                                  </m:r>
                                </m:sub>
                              </m:sSub>
                              <m:r>
                                <a:rPr lang="en-US" sz="2400" i="1">
                                  <a:latin typeface="Cambria Math" panose="02040503050406030204" pitchFamily="18" charset="0"/>
                                </a:rPr>
                                <m:t>)</m:t>
                              </m:r>
                            </m:e>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2</m:t>
                                  </m:r>
                                </m:sub>
                              </m:sSub>
                              <m:r>
                                <a:rPr lang="en-US" sz="2400" i="1" smtClean="0">
                                  <a:latin typeface="Cambria Math" panose="02040503050406030204" pitchFamily="18" charset="0"/>
                                </a:rPr>
                                <m:t>,  </m:t>
                              </m:r>
                              <m:r>
                                <a:rPr lang="en-US" sz="2400" b="0" i="1" smtClean="0">
                                  <a:latin typeface="Cambria Math" panose="02040503050406030204" pitchFamily="18" charset="0"/>
                                </a:rPr>
                                <m:t>𝑃</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&gt;</m:t>
                              </m:r>
                              <m:r>
                                <a:rPr lang="en-US" sz="2400" b="0" i="1" smtClean="0">
                                  <a:latin typeface="Cambria Math" panose="02040503050406030204" pitchFamily="18" charset="0"/>
                                  <a:ea typeface="Cambria Math" panose="02040503050406030204" pitchFamily="18" charset="0"/>
                                </a:rPr>
                                <m:t>𝑃</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𝑦</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e>
                          </m:eqArr>
                        </m:e>
                      </m:d>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4722812" y="3807876"/>
                <a:ext cx="5257800" cy="916148"/>
              </a:xfrm>
              <a:prstGeom prst="rect">
                <a:avLst/>
              </a:prstGeom>
              <a:blipFill rotWithShape="0">
                <a:blip r:embed="rId10"/>
                <a:stretch>
                  <a:fillRect/>
                </a:stretch>
              </a:blipFill>
            </p:spPr>
            <p:txBody>
              <a:bodyPr/>
              <a:lstStyle/>
              <a:p>
                <a:r>
                  <a:rPr lang="en-US">
                    <a:noFill/>
                  </a:rPr>
                  <a:t> </a:t>
                </a:r>
              </a:p>
            </p:txBody>
          </p:sp>
        </mc:Fallback>
      </mc:AlternateContent>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99612" y="3585865"/>
            <a:ext cx="762000" cy="1473302"/>
          </a:xfrm>
          <a:prstGeom prst="rect">
            <a:avLst/>
          </a:prstGeom>
        </p:spPr>
      </p:pic>
      <p:sp>
        <p:nvSpPr>
          <p:cNvPr id="23" name="TextBox 22"/>
          <p:cNvSpPr txBox="1"/>
          <p:nvPr/>
        </p:nvSpPr>
        <p:spPr>
          <a:xfrm>
            <a:off x="6953457" y="5867400"/>
            <a:ext cx="4572000" cy="646331"/>
          </a:xfrm>
          <a:prstGeom prst="rect">
            <a:avLst/>
          </a:prstGeom>
          <a:noFill/>
        </p:spPr>
        <p:txBody>
          <a:bodyPr wrap="square" rtlCol="0">
            <a:spAutoFit/>
          </a:bodyPr>
          <a:lstStyle/>
          <a:p>
            <a:r>
              <a:rPr lang="en-US" i="1" dirty="0" smtClean="0"/>
              <a:t>…we’ll always choose the same class</a:t>
            </a:r>
          </a:p>
          <a:p>
            <a:r>
              <a:rPr lang="en-US" i="1" dirty="0" smtClean="0"/>
              <a:t>…can we use other information?</a:t>
            </a:r>
            <a:endParaRPr lang="en-US" i="1" dirty="0"/>
          </a:p>
        </p:txBody>
      </p:sp>
      <mc:AlternateContent xmlns:mc="http://schemas.openxmlformats.org/markup-compatibility/2006" xmlns:a14="http://schemas.microsoft.com/office/drawing/2010/main">
        <mc:Choice Requires="a14">
          <p:sp>
            <p:nvSpPr>
              <p:cNvPr id="25" name="TextBox 24"/>
              <p:cNvSpPr txBox="1"/>
              <p:nvPr/>
            </p:nvSpPr>
            <p:spPr>
              <a:xfrm>
                <a:off x="5103812" y="5306145"/>
                <a:ext cx="5029200" cy="427618"/>
              </a:xfrm>
              <a:prstGeom prst="rect">
                <a:avLst/>
              </a:prstGeom>
              <a:noFill/>
            </p:spPr>
            <p:txBody>
              <a:bodyPr wrap="square" rtlCol="0">
                <a:spAutoFit/>
              </a:bodyPr>
              <a:lstStyle/>
              <a:p>
                <a:pPr algn="ctr"/>
                <a:r>
                  <a:rPr lang="en-US" sz="2000" dirty="0" smtClean="0"/>
                  <a:t>If </a:t>
                </a:r>
                <a14:m>
                  <m:oMath xmlns:m="http://schemas.openxmlformats.org/officeDocument/2006/math">
                    <m:r>
                      <a:rPr lang="en-US" sz="2000" b="1" i="1" smtClean="0">
                        <a:solidFill>
                          <a:srgbClr val="FF0000"/>
                        </a:solidFill>
                        <a:latin typeface="Cambria Math" panose="02040503050406030204" pitchFamily="18" charset="0"/>
                      </a:rPr>
                      <m:t>𝑷</m:t>
                    </m:r>
                    <m:d>
                      <m:dPr>
                        <m:ctrlPr>
                          <a:rPr lang="en-US" sz="2000" b="1" i="1">
                            <a:solidFill>
                              <a:srgbClr val="FF0000"/>
                            </a:solidFill>
                            <a:latin typeface="Cambria Math" panose="02040503050406030204" pitchFamily="18" charset="0"/>
                          </a:rPr>
                        </m:ctrlPr>
                      </m:dPr>
                      <m:e>
                        <m:sSub>
                          <m:sSubPr>
                            <m:ctrlPr>
                              <a:rPr lang="en-US" sz="2000" b="1" i="1">
                                <a:solidFill>
                                  <a:srgbClr val="FF0000"/>
                                </a:solidFill>
                                <a:latin typeface="Cambria Math" panose="02040503050406030204" pitchFamily="18" charset="0"/>
                              </a:rPr>
                            </m:ctrlPr>
                          </m:sSubPr>
                          <m:e>
                            <m:r>
                              <a:rPr lang="en-US" sz="2000" b="1" i="1">
                                <a:solidFill>
                                  <a:srgbClr val="FF0000"/>
                                </a:solidFill>
                                <a:latin typeface="Cambria Math" panose="02040503050406030204" pitchFamily="18" charset="0"/>
                              </a:rPr>
                              <m:t>𝒚</m:t>
                            </m:r>
                          </m:e>
                          <m:sub>
                            <m:r>
                              <a:rPr lang="en-US" sz="2000" b="1" i="1">
                                <a:solidFill>
                                  <a:srgbClr val="FF0000"/>
                                </a:solidFill>
                                <a:latin typeface="Cambria Math" panose="02040503050406030204" pitchFamily="18" charset="0"/>
                              </a:rPr>
                              <m:t>𝟏</m:t>
                            </m:r>
                          </m:sub>
                        </m:sSub>
                      </m:e>
                    </m:d>
                    <m:r>
                      <a:rPr lang="en-US" sz="2000" b="1" i="1" smtClean="0">
                        <a:solidFill>
                          <a:srgbClr val="FF0000"/>
                        </a:solidFill>
                        <a:latin typeface="Cambria Math" panose="02040503050406030204" pitchFamily="18" charset="0"/>
                      </a:rPr>
                      <m:t>=</m:t>
                    </m:r>
                    <m:r>
                      <a:rPr lang="en-US" sz="2000" b="1" i="1" smtClean="0">
                        <a:solidFill>
                          <a:srgbClr val="FF0000"/>
                        </a:solidFill>
                        <a:latin typeface="Cambria Math" panose="02040503050406030204" pitchFamily="18" charset="0"/>
                      </a:rPr>
                      <m:t>𝟗𝟎</m:t>
                    </m:r>
                    <m:r>
                      <a:rPr lang="en-US" sz="2000" b="1" i="1" smtClean="0">
                        <a:solidFill>
                          <a:srgbClr val="FF0000"/>
                        </a:solidFill>
                        <a:latin typeface="Cambria Math" panose="02040503050406030204" pitchFamily="18" charset="0"/>
                      </a:rPr>
                      <m:t>%</m:t>
                    </m:r>
                  </m:oMath>
                </a14:m>
                <a:r>
                  <a:rPr lang="en-US" sz="2000" b="1" dirty="0" smtClean="0">
                    <a:solidFill>
                      <a:srgbClr val="FF0000"/>
                    </a:solidFill>
                  </a:rPr>
                  <a:t> </a:t>
                </a:r>
                <a:r>
                  <a:rPr lang="en-US" sz="2000" dirty="0" smtClean="0"/>
                  <a:t>and </a:t>
                </a:r>
                <a14:m>
                  <m:oMath xmlns:m="http://schemas.openxmlformats.org/officeDocument/2006/math">
                    <m:r>
                      <a:rPr lang="en-US" sz="2000" b="1" i="1" smtClean="0">
                        <a:solidFill>
                          <a:srgbClr val="FF0000"/>
                        </a:solidFill>
                        <a:latin typeface="Cambria Math" panose="02040503050406030204" pitchFamily="18" charset="0"/>
                      </a:rPr>
                      <m:t>𝑷</m:t>
                    </m:r>
                    <m:d>
                      <m:dPr>
                        <m:ctrlPr>
                          <a:rPr lang="en-US" sz="2000" b="1" i="1">
                            <a:solidFill>
                              <a:srgbClr val="FF0000"/>
                            </a:solidFill>
                            <a:latin typeface="Cambria Math" panose="02040503050406030204" pitchFamily="18" charset="0"/>
                          </a:rPr>
                        </m:ctrlPr>
                      </m:dPr>
                      <m:e>
                        <m:sSub>
                          <m:sSubPr>
                            <m:ctrlPr>
                              <a:rPr lang="en-US" sz="2000" b="1" i="1" smtClean="0">
                                <a:solidFill>
                                  <a:srgbClr val="FF0000"/>
                                </a:solidFill>
                                <a:latin typeface="Cambria Math" panose="02040503050406030204" pitchFamily="18" charset="0"/>
                              </a:rPr>
                            </m:ctrlPr>
                          </m:sSubPr>
                          <m:e>
                            <m:r>
                              <a:rPr lang="en-US" sz="2000" b="1" i="1" smtClean="0">
                                <a:solidFill>
                                  <a:srgbClr val="FF0000"/>
                                </a:solidFill>
                                <a:latin typeface="Cambria Math" panose="02040503050406030204" pitchFamily="18" charset="0"/>
                              </a:rPr>
                              <m:t>𝒚</m:t>
                            </m:r>
                          </m:e>
                          <m:sub>
                            <m:r>
                              <a:rPr lang="en-US" sz="2000" b="1" i="1" smtClean="0">
                                <a:solidFill>
                                  <a:srgbClr val="FF0000"/>
                                </a:solidFill>
                                <a:latin typeface="Cambria Math" panose="02040503050406030204" pitchFamily="18" charset="0"/>
                              </a:rPr>
                              <m:t>𝟐</m:t>
                            </m:r>
                          </m:sub>
                        </m:sSub>
                      </m:e>
                    </m:d>
                    <m:r>
                      <a:rPr lang="en-US" sz="2000" b="1" i="1" smtClean="0">
                        <a:solidFill>
                          <a:srgbClr val="FF0000"/>
                        </a:solidFill>
                        <a:latin typeface="Cambria Math" panose="02040503050406030204" pitchFamily="18" charset="0"/>
                      </a:rPr>
                      <m:t>=</m:t>
                    </m:r>
                    <m:r>
                      <a:rPr lang="en-US" sz="2000" b="1" i="1" smtClean="0">
                        <a:solidFill>
                          <a:srgbClr val="FF0000"/>
                        </a:solidFill>
                        <a:latin typeface="Cambria Math" panose="02040503050406030204" pitchFamily="18" charset="0"/>
                      </a:rPr>
                      <m:t>𝟏𝟎</m:t>
                    </m:r>
                    <m:r>
                      <a:rPr lang="en-US" sz="2000" b="1" i="1" smtClean="0">
                        <a:solidFill>
                          <a:srgbClr val="FF0000"/>
                        </a:solidFill>
                        <a:latin typeface="Cambria Math" panose="02040503050406030204" pitchFamily="18" charset="0"/>
                      </a:rPr>
                      <m:t>%</m:t>
                    </m:r>
                  </m:oMath>
                </a14:m>
                <a:r>
                  <a:rPr lang="en-US" sz="2000" dirty="0" smtClean="0"/>
                  <a:t>,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𝒚</m:t>
                        </m:r>
                      </m:e>
                      <m:sub>
                        <m:r>
                          <a:rPr lang="en-US" sz="2000" b="1" i="1" smtClean="0">
                            <a:latin typeface="Cambria Math" panose="02040503050406030204" pitchFamily="18" charset="0"/>
                          </a:rPr>
                          <m:t>𝒑</m:t>
                        </m:r>
                      </m:sub>
                    </m:sSub>
                    <m:r>
                      <a:rPr lang="en-US" sz="2000" b="1" i="1" smtClean="0">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𝒚</m:t>
                        </m:r>
                      </m:e>
                      <m:sub>
                        <m:r>
                          <a:rPr lang="en-US" sz="2000" b="1" i="1">
                            <a:latin typeface="Cambria Math" panose="02040503050406030204" pitchFamily="18" charset="0"/>
                          </a:rPr>
                          <m:t>𝟏</m:t>
                        </m:r>
                      </m:sub>
                    </m:sSub>
                  </m:oMath>
                </a14:m>
                <a:endParaRPr lang="en-US" sz="2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5103812" y="5306145"/>
                <a:ext cx="5029200" cy="427618"/>
              </a:xfrm>
              <a:prstGeom prst="rect">
                <a:avLst/>
              </a:prstGeom>
              <a:blipFill rotWithShape="0">
                <a:blip r:embed="rId12"/>
                <a:stretch>
                  <a:fillRect l="-242" t="-5634" b="-18310"/>
                </a:stretch>
              </a:blipFill>
            </p:spPr>
            <p:txBody>
              <a:bodyPr/>
              <a:lstStyle/>
              <a:p>
                <a:r>
                  <a:rPr lang="en-US">
                    <a:noFill/>
                  </a:rPr>
                  <a:t> </a:t>
                </a:r>
              </a:p>
            </p:txBody>
          </p:sp>
        </mc:Fallback>
      </mc:AlternateContent>
    </p:spTree>
    <p:extLst>
      <p:ext uri="{BB962C8B-B14F-4D97-AF65-F5344CB8AC3E}">
        <p14:creationId xmlns:p14="http://schemas.microsoft.com/office/powerpoint/2010/main" val="100326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601199" cy="1371600"/>
          </a:xfrm>
        </p:spPr>
        <p:txBody>
          <a:bodyPr/>
          <a:lstStyle/>
          <a:p>
            <a:r>
              <a:rPr lang="en-US" dirty="0" smtClean="0"/>
              <a:t>An Oversimplified Example: Decision Rule</a:t>
            </a:r>
            <a:endParaRPr lang="en-US"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091" y="2598446"/>
            <a:ext cx="1157322" cy="869745"/>
          </a:xfrm>
          <a:prstGeom prst="rect">
            <a:avLst/>
          </a:prstGeom>
          <a:ln w="28575">
            <a:solidFill>
              <a:schemeClr val="tx1">
                <a:lumMod val="95000"/>
              </a:schemeClr>
            </a:solidFill>
          </a:ln>
        </p:spPr>
      </p:pic>
      <mc:AlternateContent xmlns:mc="http://schemas.openxmlformats.org/markup-compatibility/2006" xmlns:a14="http://schemas.microsoft.com/office/drawing/2010/main">
        <mc:Choice Requires="a14">
          <p:sp>
            <p:nvSpPr>
              <p:cNvPr id="4" name="TextBox 3"/>
              <p:cNvSpPr txBox="1"/>
              <p:nvPr/>
            </p:nvSpPr>
            <p:spPr>
              <a:xfrm>
                <a:off x="1141412" y="2120550"/>
                <a:ext cx="1128335" cy="4070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𝒀</m:t>
                      </m:r>
                      <m:r>
                        <a:rPr lang="en-US" sz="2000" b="1" i="1" smtClean="0">
                          <a:latin typeface="Cambria Math" panose="02040503050406030204" pitchFamily="18" charset="0"/>
                          <a:ea typeface="Cambria Math" panose="02040503050406030204" pitchFamily="18" charset="0"/>
                        </a:rPr>
                        <m:t>∈</m:t>
                      </m:r>
                      <m:sSup>
                        <m:sSupPr>
                          <m:ctrlPr>
                            <a:rPr lang="en-US" sz="2000" b="1" i="1" smtClean="0">
                              <a:latin typeface="Cambria Math" panose="02040503050406030204" pitchFamily="18" charset="0"/>
                              <a:ea typeface="Cambria Math" panose="02040503050406030204" pitchFamily="18" charset="0"/>
                            </a:rPr>
                          </m:ctrlPr>
                        </m:sSupPr>
                        <m:e>
                          <m:r>
                            <a:rPr lang="en-US" sz="2000" b="1" i="1" smtClean="0">
                              <a:latin typeface="Cambria Math" panose="02040503050406030204" pitchFamily="18" charset="0"/>
                              <a:ea typeface="Cambria Math" panose="02040503050406030204" pitchFamily="18" charset="0"/>
                            </a:rPr>
                            <m:t>ℝ</m:t>
                          </m:r>
                        </m:e>
                        <m:sup>
                          <m:r>
                            <a:rPr lang="en-US" sz="2000" b="1" i="1" smtClean="0">
                              <a:latin typeface="Cambria Math" panose="02040503050406030204" pitchFamily="18" charset="0"/>
                              <a:ea typeface="Cambria Math" panose="02040503050406030204" pitchFamily="18" charset="0"/>
                            </a:rPr>
                            <m:t>𝟐</m:t>
                          </m:r>
                        </m:sup>
                      </m:sSup>
                    </m:oMath>
                  </m:oMathPara>
                </a14:m>
                <a:endParaRPr lang="en-US" sz="20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141412" y="2120550"/>
                <a:ext cx="1128335" cy="407099"/>
              </a:xfrm>
              <a:prstGeom prst="rect">
                <a:avLst/>
              </a:prstGeom>
              <a:blipFill rotWithShape="0">
                <a:blip r:embed="rId4"/>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23996" y="2598445"/>
            <a:ext cx="1291501" cy="869745"/>
          </a:xfrm>
          <a:prstGeom prst="rect">
            <a:avLst/>
          </a:prstGeom>
          <a:ln w="28575">
            <a:solidFill>
              <a:schemeClr val="tx1">
                <a:lumMod val="95000"/>
              </a:schemeClr>
            </a:solidFill>
          </a:ln>
        </p:spPr>
      </p:pic>
      <mc:AlternateContent xmlns:mc="http://schemas.openxmlformats.org/markup-compatibility/2006" xmlns:a14="http://schemas.microsoft.com/office/drawing/2010/main">
        <mc:Choice Requires="a14">
          <p:sp>
            <p:nvSpPr>
              <p:cNvPr id="7" name="TextBox 6"/>
              <p:cNvSpPr txBox="1"/>
              <p:nvPr/>
            </p:nvSpPr>
            <p:spPr>
              <a:xfrm>
                <a:off x="836612" y="3468190"/>
                <a:ext cx="304800"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𝒚</m:t>
                          </m:r>
                        </m:e>
                        <m:sub>
                          <m:r>
                            <a:rPr lang="en-US" sz="1600" b="1" i="1" smtClean="0">
                              <a:latin typeface="Cambria Math" panose="02040503050406030204" pitchFamily="18" charset="0"/>
                            </a:rPr>
                            <m:t>𝟏</m:t>
                          </m:r>
                        </m:sub>
                      </m:sSub>
                    </m:oMath>
                  </m:oMathPara>
                </a14:m>
                <a:endParaRPr lang="en-US" sz="16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836612" y="3468190"/>
                <a:ext cx="304800" cy="338554"/>
              </a:xfrm>
              <a:prstGeom prst="rect">
                <a:avLst/>
              </a:prstGeom>
              <a:blipFill rotWithShape="0">
                <a:blip r:embed="rId6"/>
                <a:stretch>
                  <a:fillRect l="-16000"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958676" y="3468190"/>
                <a:ext cx="609600"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𝒚</m:t>
                          </m:r>
                        </m:e>
                        <m:sub>
                          <m:r>
                            <a:rPr lang="en-US" sz="1600" b="1" i="1" smtClean="0">
                              <a:latin typeface="Cambria Math" panose="02040503050406030204" pitchFamily="18" charset="0"/>
                            </a:rPr>
                            <m:t>𝟐</m:t>
                          </m:r>
                        </m:sub>
                      </m:sSub>
                    </m:oMath>
                  </m:oMathPara>
                </a14:m>
                <a:endParaRPr lang="en-US" sz="1600" b="1" dirty="0"/>
              </a:p>
            </p:txBody>
          </p:sp>
        </mc:Choice>
        <mc:Fallback xmlns="">
          <p:sp>
            <p:nvSpPr>
              <p:cNvPr id="10" name="TextBox 9"/>
              <p:cNvSpPr txBox="1">
                <a:spLocks noRot="1" noChangeAspect="1" noMove="1" noResize="1" noEditPoints="1" noAdjustHandles="1" noChangeArrowheads="1" noChangeShapeType="1" noTextEdit="1"/>
              </p:cNvSpPr>
              <p:nvPr/>
            </p:nvSpPr>
            <p:spPr>
              <a:xfrm>
                <a:off x="1958676" y="3468190"/>
                <a:ext cx="609600" cy="338554"/>
              </a:xfrm>
              <a:prstGeom prst="rect">
                <a:avLst/>
              </a:prstGeom>
              <a:blipFill rotWithShape="0">
                <a:blip r:embed="rId7"/>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5790" y="3806744"/>
                <a:ext cx="7959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d>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545790" y="3806744"/>
                <a:ext cx="795923" cy="369332"/>
              </a:xfrm>
              <a:prstGeom prst="rect">
                <a:avLst/>
              </a:prstGeom>
              <a:blipFill rotWithShape="0">
                <a:blip r:embed="rId8"/>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822795" y="3806744"/>
                <a:ext cx="8012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e>
                      </m:d>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822795" y="3806744"/>
                <a:ext cx="801245" cy="369332"/>
              </a:xfrm>
              <a:prstGeom prst="rect">
                <a:avLst/>
              </a:prstGeom>
              <a:blipFill rotWithShape="0">
                <a:blip r:embed="rId9"/>
                <a:stretch>
                  <a:fillRect b="-6557"/>
                </a:stretch>
              </a:blipFill>
            </p:spPr>
            <p:txBody>
              <a:bodyPr/>
              <a:lstStyle/>
              <a:p>
                <a:r>
                  <a:rPr lang="en-US">
                    <a:noFill/>
                  </a:rPr>
                  <a:t> </a:t>
                </a:r>
              </a:p>
            </p:txBody>
          </p:sp>
        </mc:Fallback>
      </mc:AlternateContent>
      <p:sp>
        <p:nvSpPr>
          <p:cNvPr id="14" name="TextBox 13"/>
          <p:cNvSpPr txBox="1"/>
          <p:nvPr/>
        </p:nvSpPr>
        <p:spPr>
          <a:xfrm>
            <a:off x="3427412" y="2438400"/>
            <a:ext cx="8229600" cy="461665"/>
          </a:xfrm>
          <a:prstGeom prst="rect">
            <a:avLst/>
          </a:prstGeom>
          <a:noFill/>
        </p:spPr>
        <p:txBody>
          <a:bodyPr wrap="square" rtlCol="0">
            <a:spAutoFit/>
          </a:bodyPr>
          <a:lstStyle/>
          <a:p>
            <a:pPr algn="ctr"/>
            <a:r>
              <a:rPr lang="en-US" sz="2400" b="1" u="sng" dirty="0" smtClean="0"/>
              <a:t>What action do we take based on the observations?</a:t>
            </a:r>
            <a:endParaRPr lang="en-US" sz="2400" b="1" u="sng" dirty="0"/>
          </a:p>
        </p:txBody>
      </p:sp>
      <p:sp>
        <p:nvSpPr>
          <p:cNvPr id="15" name="TextBox 14"/>
          <p:cNvSpPr txBox="1"/>
          <p:nvPr/>
        </p:nvSpPr>
        <p:spPr>
          <a:xfrm>
            <a:off x="3503612" y="2971800"/>
            <a:ext cx="8014573" cy="400110"/>
          </a:xfrm>
          <a:prstGeom prst="rect">
            <a:avLst/>
          </a:prstGeom>
          <a:noFill/>
        </p:spPr>
        <p:txBody>
          <a:bodyPr wrap="square" rtlCol="0">
            <a:spAutoFit/>
          </a:bodyPr>
          <a:lstStyle/>
          <a:p>
            <a:pPr algn="ctr"/>
            <a:r>
              <a:rPr lang="en-US" sz="2000" dirty="0" smtClean="0">
                <a:solidFill>
                  <a:srgbClr val="FFFF00"/>
                </a:solidFill>
              </a:rPr>
              <a:t>What would be a </a:t>
            </a:r>
            <a:r>
              <a:rPr lang="en-US" sz="2000" b="1" dirty="0" smtClean="0">
                <a:solidFill>
                  <a:srgbClr val="FFFF00"/>
                </a:solidFill>
              </a:rPr>
              <a:t>reasonable</a:t>
            </a:r>
            <a:r>
              <a:rPr lang="en-US" sz="2000" dirty="0" smtClean="0">
                <a:solidFill>
                  <a:srgbClr val="FFFF00"/>
                </a:solidFill>
              </a:rPr>
              <a:t> rule if we </a:t>
            </a:r>
            <a:r>
              <a:rPr lang="en-US" sz="2000" b="1" strike="sngStrike" dirty="0" smtClean="0">
                <a:solidFill>
                  <a:schemeClr val="tx1">
                    <a:lumMod val="50000"/>
                  </a:schemeClr>
                </a:solidFill>
              </a:rPr>
              <a:t>only used the prior probabilities?</a:t>
            </a:r>
            <a:endParaRPr lang="en-US" sz="2000" strike="sngStrike" dirty="0">
              <a:solidFill>
                <a:schemeClr val="tx1">
                  <a:lumMod val="50000"/>
                </a:schemeClr>
              </a:solidFill>
            </a:endParaRPr>
          </a:p>
        </p:txBody>
      </p:sp>
      <p:sp>
        <p:nvSpPr>
          <p:cNvPr id="3" name="TextBox 2"/>
          <p:cNvSpPr txBox="1"/>
          <p:nvPr/>
        </p:nvSpPr>
        <p:spPr>
          <a:xfrm>
            <a:off x="7694612" y="3212165"/>
            <a:ext cx="4343400" cy="400110"/>
          </a:xfrm>
          <a:prstGeom prst="rect">
            <a:avLst/>
          </a:prstGeom>
          <a:noFill/>
        </p:spPr>
        <p:txBody>
          <a:bodyPr wrap="square" rtlCol="0">
            <a:spAutoFit/>
          </a:bodyPr>
          <a:lstStyle/>
          <a:p>
            <a:r>
              <a:rPr lang="en-US" sz="2000" dirty="0" smtClean="0">
                <a:solidFill>
                  <a:srgbClr val="FFFF00"/>
                </a:solidFill>
              </a:rPr>
              <a:t>include </a:t>
            </a:r>
            <a:r>
              <a:rPr lang="en-US" sz="2000" b="1" u="sng" dirty="0" smtClean="0">
                <a:solidFill>
                  <a:srgbClr val="FFFF00"/>
                </a:solidFill>
              </a:rPr>
              <a:t>class-conditional information</a:t>
            </a:r>
            <a:r>
              <a:rPr lang="en-US" sz="2000" dirty="0" smtClean="0">
                <a:solidFill>
                  <a:srgbClr val="FFFF00"/>
                </a:solidFill>
              </a:rPr>
              <a:t>?</a:t>
            </a:r>
            <a:endParaRPr lang="en-US" sz="2000" dirty="0">
              <a:solidFill>
                <a:srgbClr val="FFFF00"/>
              </a:solidFill>
            </a:endParaRPr>
          </a:p>
        </p:txBody>
      </p:sp>
      <mc:AlternateContent xmlns:mc="http://schemas.openxmlformats.org/markup-compatibility/2006" xmlns:a14="http://schemas.microsoft.com/office/drawing/2010/main">
        <mc:Choice Requires="a14">
          <p:sp>
            <p:nvSpPr>
              <p:cNvPr id="5" name="TextBox 4"/>
              <p:cNvSpPr txBox="1"/>
              <p:nvPr/>
            </p:nvSpPr>
            <p:spPr>
              <a:xfrm>
                <a:off x="4799012" y="4343400"/>
                <a:ext cx="1193788" cy="425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𝒙</m:t>
                          </m:r>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𝑗</m:t>
                              </m:r>
                            </m:sub>
                          </m:sSub>
                        </m:e>
                      </m:d>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4799012" y="4343400"/>
                <a:ext cx="1193788" cy="425501"/>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399212" y="4267200"/>
                <a:ext cx="2971800" cy="668645"/>
              </a:xfrm>
              <a:prstGeom prst="rect">
                <a:avLst/>
              </a:prstGeom>
              <a:noFill/>
            </p:spPr>
            <p:txBody>
              <a:bodyPr wrap="square" rtlCol="0">
                <a:spAutoFit/>
              </a:bodyPr>
              <a:lstStyle/>
              <a:p>
                <a:pPr algn="ctr"/>
                <a:r>
                  <a:rPr lang="en-US" dirty="0" smtClean="0"/>
                  <a:t>probability function for </a:t>
                </a:r>
                <a:r>
                  <a:rPr lang="en-US" b="1" dirty="0" smtClean="0"/>
                  <a:t>x</a:t>
                </a:r>
                <a:r>
                  <a:rPr lang="en-US" dirty="0" smtClean="0"/>
                  <a:t> given that the class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oMath>
                </a14:m>
                <a:r>
                  <a:rPr lang="en-US" dirty="0" smtClean="0"/>
                  <a:t> </a:t>
                </a:r>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399212" y="4267200"/>
                <a:ext cx="2971800" cy="668645"/>
              </a:xfrm>
              <a:prstGeom prst="rect">
                <a:avLst/>
              </a:prstGeom>
              <a:blipFill rotWithShape="0">
                <a:blip r:embed="rId11"/>
                <a:stretch>
                  <a:fillRect t="-4545"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799012" y="5527640"/>
                <a:ext cx="1096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 | </m:t>
                          </m:r>
                          <m:r>
                            <a:rPr lang="en-US" sz="2400" b="1" i="1" smtClean="0">
                              <a:latin typeface="Cambria Math" panose="02040503050406030204" pitchFamily="18" charset="0"/>
                            </a:rPr>
                            <m:t>𝒙</m:t>
                          </m:r>
                        </m:e>
                      </m:d>
                    </m:oMath>
                  </m:oMathPara>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4799012" y="5527640"/>
                <a:ext cx="1096647" cy="369332"/>
              </a:xfrm>
              <a:prstGeom prst="rect">
                <a:avLst/>
              </a:prstGeom>
              <a:blipFill rotWithShape="0">
                <a:blip r:embed="rId12"/>
                <a:stretch>
                  <a:fillRect l="-6667" b="-35000"/>
                </a:stretch>
              </a:blipFill>
            </p:spPr>
            <p:txBody>
              <a:bodyPr/>
              <a:lstStyle/>
              <a:p>
                <a:r>
                  <a:rPr lang="en-US">
                    <a:noFill/>
                  </a:rPr>
                  <a:t> </a:t>
                </a:r>
              </a:p>
            </p:txBody>
          </p:sp>
        </mc:Fallback>
      </mc:AlternateContent>
      <p:sp>
        <p:nvSpPr>
          <p:cNvPr id="24" name="TextBox 23"/>
          <p:cNvSpPr txBox="1"/>
          <p:nvPr/>
        </p:nvSpPr>
        <p:spPr>
          <a:xfrm>
            <a:off x="6475412" y="5389140"/>
            <a:ext cx="2971800" cy="923330"/>
          </a:xfrm>
          <a:prstGeom prst="rect">
            <a:avLst/>
          </a:prstGeom>
          <a:noFill/>
        </p:spPr>
        <p:txBody>
          <a:bodyPr wrap="square" rtlCol="0">
            <a:spAutoFit/>
          </a:bodyPr>
          <a:lstStyle/>
          <a:p>
            <a:pPr algn="ctr"/>
            <a:r>
              <a:rPr lang="en-US" b="1" u="sng" dirty="0" smtClean="0"/>
              <a:t>Posterior Probability</a:t>
            </a:r>
          </a:p>
          <a:p>
            <a:pPr algn="ctr"/>
            <a:r>
              <a:rPr lang="en-US" dirty="0" smtClean="0"/>
              <a:t>probability of a certain class </a:t>
            </a:r>
            <a:r>
              <a:rPr lang="en-US" i="1" dirty="0" smtClean="0"/>
              <a:t>y</a:t>
            </a:r>
            <a:r>
              <a:rPr lang="en-US" dirty="0" smtClean="0"/>
              <a:t> given the observables, </a:t>
            </a:r>
            <a:r>
              <a:rPr lang="en-US" b="1" dirty="0" smtClean="0"/>
              <a:t>x</a:t>
            </a:r>
            <a:endParaRPr lang="en-US" dirty="0"/>
          </a:p>
        </p:txBody>
      </p:sp>
      <p:sp>
        <p:nvSpPr>
          <p:cNvPr id="8" name="Rectangle 7"/>
          <p:cNvSpPr/>
          <p:nvPr/>
        </p:nvSpPr>
        <p:spPr>
          <a:xfrm>
            <a:off x="4341812" y="5181600"/>
            <a:ext cx="5638800" cy="1295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55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3428</TotalTime>
  <Words>3846</Words>
  <Application>Microsoft Office PowerPoint</Application>
  <PresentationFormat>Custom</PresentationFormat>
  <Paragraphs>659</Paragraphs>
  <Slides>56</Slides>
  <Notes>32</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Cambria Math</vt:lpstr>
      <vt:lpstr>Corbel</vt:lpstr>
      <vt:lpstr>Courier New</vt:lpstr>
      <vt:lpstr>Wingdings</vt:lpstr>
      <vt:lpstr>Digital Blue Tunnel 16x9</vt:lpstr>
      <vt:lpstr>Applying Machine Learning to Satellite Remote Sensing Data</vt:lpstr>
      <vt:lpstr>What we’ll cover…</vt:lpstr>
      <vt:lpstr>“Quick” Overview of Bayesian Decision Theory</vt:lpstr>
      <vt:lpstr>Bayesian Decision Theory</vt:lpstr>
      <vt:lpstr>Bayesian Decision Theory</vt:lpstr>
      <vt:lpstr>An Oversimplified Example: Assumptions</vt:lpstr>
      <vt:lpstr>An Oversimplified Example: Priors</vt:lpstr>
      <vt:lpstr>An Oversimplified Example: Decision Rule</vt:lpstr>
      <vt:lpstr>An Oversimplified Example: Decision Rule</vt:lpstr>
      <vt:lpstr>An Oversimplified Example: Decision Rule</vt:lpstr>
      <vt:lpstr>An Oversimplified Example: </vt:lpstr>
      <vt:lpstr>Putting it all together…</vt:lpstr>
      <vt:lpstr>Feature Spaces and Decision Boundaries – Simplified</vt:lpstr>
      <vt:lpstr>Linear Classifiers: The Perceptron</vt:lpstr>
      <vt:lpstr>What if the decision boundary is not linear?</vt:lpstr>
      <vt:lpstr>To Summarize:</vt:lpstr>
      <vt:lpstr>Machine Learning Tasks in Satellite Remote Sensing</vt:lpstr>
      <vt:lpstr>Useful Machine Learning Algorithms for Remote Sensing Problems</vt:lpstr>
      <vt:lpstr>Common Algorithms </vt:lpstr>
      <vt:lpstr>Support Vector Machines (SVMs)</vt:lpstr>
      <vt:lpstr>Recurrent Neural Networks (RNNs)</vt:lpstr>
      <vt:lpstr>RNNs: Long Short Term Memory (LSTM)</vt:lpstr>
      <vt:lpstr>“Deep Learning”?</vt:lpstr>
      <vt:lpstr>MLP Building Blocks</vt:lpstr>
      <vt:lpstr>Fully-Connected MLP Example</vt:lpstr>
      <vt:lpstr>Training </vt:lpstr>
      <vt:lpstr>Training </vt:lpstr>
      <vt:lpstr>Oceanographic Example</vt:lpstr>
      <vt:lpstr>From MLPs to CNNs:</vt:lpstr>
      <vt:lpstr>Convolutional Neural Networks (CNNs)</vt:lpstr>
      <vt:lpstr>Convolutional Neural Networks (CNNs)</vt:lpstr>
      <vt:lpstr>Convolutional Neural Networks (CNNs)</vt:lpstr>
      <vt:lpstr>Typical CNN Architecture: Object or Scene Classification</vt:lpstr>
      <vt:lpstr>Typical CNN Architecture: Object or Scene Classification</vt:lpstr>
      <vt:lpstr>Typical CNN Architecture: Object or Scene Classification</vt:lpstr>
      <vt:lpstr>Autoencoders</vt:lpstr>
      <vt:lpstr>Frameworks</vt:lpstr>
      <vt:lpstr>Caffe (UC Berkeley) </vt:lpstr>
      <vt:lpstr>TensorFlow (GoogleBrain)</vt:lpstr>
      <vt:lpstr>MATLAB (MathWorks)</vt:lpstr>
      <vt:lpstr>PyTorch</vt:lpstr>
      <vt:lpstr>Practicalities</vt:lpstr>
      <vt:lpstr>Pattern Recognition System Design Cycle</vt:lpstr>
      <vt:lpstr>Selecting Data</vt:lpstr>
      <vt:lpstr>Data Preprocessing</vt:lpstr>
      <vt:lpstr>Training, Validation, Test Data</vt:lpstr>
      <vt:lpstr>Set Up Model Parameters</vt:lpstr>
      <vt:lpstr>General Rule for Designing CNNs</vt:lpstr>
      <vt:lpstr>Set Training Hyper-parameters</vt:lpstr>
      <vt:lpstr>Monitor Training Progress</vt:lpstr>
      <vt:lpstr>Overfitting</vt:lpstr>
      <vt:lpstr>Underfitting</vt:lpstr>
      <vt:lpstr>Transfer Learning</vt:lpstr>
      <vt:lpstr>Thank you!</vt:lpstr>
      <vt:lpstr>Useful Resources from the Web</vt:lpstr>
      <vt:lpstr>Useful Papers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in Satellite Remote Sensing</dc:title>
  <dc:creator>hhunter</dc:creator>
  <cp:lastModifiedBy>hhunter</cp:lastModifiedBy>
  <cp:revision>439</cp:revision>
  <dcterms:created xsi:type="dcterms:W3CDTF">2018-09-26T00:21:07Z</dcterms:created>
  <dcterms:modified xsi:type="dcterms:W3CDTF">2018-10-05T01:15:23Z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